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62" r:id="rId2"/>
    <p:sldId id="363" r:id="rId3"/>
    <p:sldId id="368" r:id="rId4"/>
    <p:sldId id="395" r:id="rId5"/>
    <p:sldId id="369" r:id="rId6"/>
    <p:sldId id="370" r:id="rId7"/>
    <p:sldId id="316" r:id="rId8"/>
    <p:sldId id="292" r:id="rId9"/>
    <p:sldId id="327" r:id="rId10"/>
    <p:sldId id="317" r:id="rId11"/>
    <p:sldId id="293" r:id="rId12"/>
    <p:sldId id="328" r:id="rId13"/>
    <p:sldId id="318" r:id="rId14"/>
    <p:sldId id="323" r:id="rId15"/>
    <p:sldId id="294" r:id="rId16"/>
    <p:sldId id="329" r:id="rId17"/>
    <p:sldId id="320" r:id="rId18"/>
    <p:sldId id="297" r:id="rId19"/>
    <p:sldId id="332" r:id="rId20"/>
    <p:sldId id="333" r:id="rId21"/>
    <p:sldId id="335" r:id="rId22"/>
    <p:sldId id="336" r:id="rId23"/>
    <p:sldId id="373" r:id="rId24"/>
    <p:sldId id="372" r:id="rId25"/>
    <p:sldId id="345" r:id="rId26"/>
    <p:sldId id="348" r:id="rId27"/>
    <p:sldId id="408" r:id="rId28"/>
    <p:sldId id="377" r:id="rId29"/>
    <p:sldId id="385" r:id="rId30"/>
    <p:sldId id="386" r:id="rId31"/>
    <p:sldId id="391" r:id="rId32"/>
    <p:sldId id="407" r:id="rId3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81007" autoAdjust="0"/>
  </p:normalViewPr>
  <p:slideViewPr>
    <p:cSldViewPr>
      <p:cViewPr varScale="1">
        <p:scale>
          <a:sx n="55" d="100"/>
          <a:sy n="55" d="100"/>
        </p:scale>
        <p:origin x="-17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B7119-C09B-42DE-8610-EBB07A332A2C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3D9CA-8758-4101-A596-970A5F195B7C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7237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459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10</a:t>
            </a:fld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11</a:t>
            </a:fld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4D6C84-7BE5-4CC8-82FE-699B80737EA6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/>
              <a:t>12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r-TR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13</a:t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89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15</a:t>
            </a:fld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C2F-A5EC-4386-9589-F3E076444131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/>
              <a:t>16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r-TR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17</a:t>
            </a:fld>
            <a:endParaRPr lang="tr-T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18</a:t>
            </a:fld>
            <a:endParaRPr lang="tr-T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C230C8-D816-41B3-ADD6-7BF1222A49E9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/>
              <a:t>19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r-TR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459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023FF5-3E12-4F2B-9462-1ECFA58409E3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/>
              <a:t>20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r-TR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21</a:t>
            </a:fld>
            <a:endParaRPr lang="tr-T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A20307-77C8-4BB3-8F85-2873EBCEBE9F}" type="slidenum">
              <a:rPr lang="en-US" smtClean="0">
                <a:latin typeface="Times" charset="0"/>
                <a:ea typeface="ＭＳ Ｐゴシック" pitchFamily="34" charset="-128"/>
              </a:rPr>
              <a:pPr/>
              <a:t>22</a:t>
            </a:fld>
            <a:endParaRPr lang="en-US" smtClean="0">
              <a:latin typeface="Times" charset="0"/>
              <a:ea typeface="ＭＳ Ｐゴシック" pitchFamily="34" charset="-128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dirty="0" smtClean="0">
              <a:latin typeface="Times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0510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0510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63CA57-58AB-4A5C-BA3C-B570C7C97EF8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/>
              <a:t>25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classify materials based on whether the most important function they perform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mechanical (structural), biological, electrical, magnetic, or optical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PZT (lead zirconium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titanate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yttrium aluminum garnets (YAG)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6963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941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29</a:t>
            </a:fld>
            <a:endParaRPr lang="tr-T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002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8291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4</a:t>
            </a:fld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4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42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7</a:t>
            </a:fld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3D9CA-8758-4101-A596-970A5F195B7C}" type="slidenum">
              <a:rPr lang="tr-TR" smtClean="0"/>
              <a:pPr/>
              <a:t>8</a:t>
            </a:fld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F98406-A0B0-4023-A6C3-E11B0982AC04}" type="slidenum">
              <a:rPr lang="en-US" smtClean="0">
                <a:latin typeface="Times New Roman" pitchFamily="18" charset="0"/>
                <a:ea typeface="ＭＳ Ｐゴシック" pitchFamily="34" charset="-128"/>
              </a:rPr>
              <a:pPr/>
              <a:t>9</a:t>
            </a:fld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8991B-7A80-46A7-BB31-1136821AEB01}" type="datetimeFigureOut">
              <a:rPr lang="tr-TR" smtClean="0"/>
              <a:pPr/>
              <a:t>10.2.2018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7C48-5045-4233-96F6-40DA7D66935D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4.jpeg"/><Relationship Id="rId5" Type="http://schemas.openxmlformats.org/officeDocument/2006/relationships/image" Target="../media/image12.jpe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hyperlink" Target="http://bonesmart.org/exit/out.php?url=http://www.zimmer.com/z/ctl/op/global/action/7/template/PC/id/9345/prcat/P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52400" y="685800"/>
            <a:ext cx="872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Materials are probably more deep-seated in our culture than most of us realize.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0" y="76200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solidFill>
                  <a:srgbClr val="C00000"/>
                </a:solidFill>
              </a:rPr>
              <a:t>Historical perspective </a:t>
            </a:r>
            <a:r>
              <a:rPr lang="tr-TR" sz="2800" dirty="0" smtClean="0">
                <a:solidFill>
                  <a:srgbClr val="C00000"/>
                </a:solidFill>
              </a:rPr>
              <a:t>:</a:t>
            </a:r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Users\Guldem Kartal\Desktop\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2228850" cy="15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uldem Kartal\Desktop\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524001"/>
            <a:ext cx="1695450" cy="16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Guldem Kartal\Desktop\d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8816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1600241"/>
            <a:ext cx="2476500" cy="157730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3077" name="Picture 5" descr="C:\Users\Guldem Kartal\Desktop\ff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276600"/>
            <a:ext cx="2228850" cy="14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4867841"/>
            <a:ext cx="2228849" cy="166887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1" y="3243552"/>
            <a:ext cx="1871006" cy="151784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3124200"/>
            <a:ext cx="1517846" cy="151784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3078" name="Picture 6" descr="C:\Users\Guldem Kartal\Desktop\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14" y="4867840"/>
            <a:ext cx="1611085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Guldem Kartal\Desktop\f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581400"/>
            <a:ext cx="1552964" cy="15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Guldem Kartal\Desktop\d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669171" cy="125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Dikdörtgen"/>
          <p:cNvSpPr/>
          <p:nvPr/>
        </p:nvSpPr>
        <p:spPr>
          <a:xfrm>
            <a:off x="4572000" y="5486400"/>
            <a:ext cx="457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virtually every segment of our everyday lives is influenced to one degree or another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by materials</a:t>
            </a:r>
            <a:endParaRPr lang="en-US" sz="2000" b="1" i="1" dirty="0"/>
          </a:p>
        </p:txBody>
      </p:sp>
      <p:sp>
        <p:nvSpPr>
          <p:cNvPr id="18" name="17 Dikdörtgen"/>
          <p:cNvSpPr/>
          <p:nvPr/>
        </p:nvSpPr>
        <p:spPr>
          <a:xfrm>
            <a:off x="609600" y="1066800"/>
            <a:ext cx="1539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t</a:t>
            </a:r>
            <a:r>
              <a:rPr lang="en-US" dirty="0" err="1" smtClean="0"/>
              <a:t>ransportation</a:t>
            </a:r>
            <a:endParaRPr lang="tr-TR" dirty="0"/>
          </a:p>
        </p:txBody>
      </p:sp>
      <p:sp>
        <p:nvSpPr>
          <p:cNvPr id="19" name="18 Dikdörtgen"/>
          <p:cNvSpPr/>
          <p:nvPr/>
        </p:nvSpPr>
        <p:spPr>
          <a:xfrm>
            <a:off x="3124200" y="1066800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housing</a:t>
            </a:r>
            <a:endParaRPr lang="tr-TR" dirty="0"/>
          </a:p>
        </p:txBody>
      </p:sp>
      <p:sp>
        <p:nvSpPr>
          <p:cNvPr id="20" name="19 Dikdörtgen"/>
          <p:cNvSpPr/>
          <p:nvPr/>
        </p:nvSpPr>
        <p:spPr>
          <a:xfrm>
            <a:off x="4953000" y="1219200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clothing</a:t>
            </a:r>
            <a:endParaRPr lang="tr-TR" dirty="0"/>
          </a:p>
        </p:txBody>
      </p:sp>
      <p:sp>
        <p:nvSpPr>
          <p:cNvPr id="21" name="20 Dikdörtgen"/>
          <p:cNvSpPr/>
          <p:nvPr/>
        </p:nvSpPr>
        <p:spPr>
          <a:xfrm>
            <a:off x="6781800" y="1143000"/>
            <a:ext cx="1756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communication </a:t>
            </a:r>
            <a:endParaRPr lang="tr-TR" dirty="0"/>
          </a:p>
        </p:txBody>
      </p:sp>
      <p:sp>
        <p:nvSpPr>
          <p:cNvPr id="22" name="21 Dikdörtgen"/>
          <p:cNvSpPr/>
          <p:nvPr/>
        </p:nvSpPr>
        <p:spPr>
          <a:xfrm>
            <a:off x="6553200" y="3276600"/>
            <a:ext cx="1878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f</a:t>
            </a:r>
            <a:r>
              <a:rPr lang="en-US" dirty="0" err="1" smtClean="0"/>
              <a:t>ood</a:t>
            </a:r>
            <a:r>
              <a:rPr lang="tr-TR" dirty="0" smtClean="0"/>
              <a:t> conservation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81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06324" y="1219200"/>
            <a:ext cx="8686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dirty="0" smtClean="0"/>
              <a:t> </a:t>
            </a:r>
            <a:r>
              <a:rPr lang="tr-TR" sz="20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Ceramics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inorganic</a:t>
            </a:r>
            <a:r>
              <a:rPr lang="tr-TR" sz="2000" dirty="0" smtClean="0"/>
              <a:t> </a:t>
            </a:r>
            <a:r>
              <a:rPr lang="tr-TR" sz="2000" dirty="0" err="1" smtClean="0"/>
              <a:t>crystalline</a:t>
            </a:r>
            <a:r>
              <a:rPr lang="tr-TR" sz="2000" dirty="0" smtClean="0"/>
              <a:t> </a:t>
            </a:r>
            <a:r>
              <a:rPr lang="tr-TR" sz="2000" dirty="0" err="1" smtClean="0"/>
              <a:t>materials</a:t>
            </a:r>
            <a:r>
              <a:rPr lang="tr-TR" sz="2000" dirty="0" smtClean="0"/>
              <a:t>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</a:pPr>
            <a:r>
              <a:rPr lang="tr-TR" sz="2000" b="1" i="1" dirty="0" err="1" smtClean="0"/>
              <a:t>Traditional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Ceramics</a:t>
            </a:r>
            <a:r>
              <a:rPr lang="tr-TR" sz="2000" b="1" i="1" dirty="0" smtClean="0"/>
              <a:t>; </a:t>
            </a:r>
            <a:r>
              <a:rPr lang="tr-TR" sz="2000" dirty="0" err="1" smtClean="0"/>
              <a:t>bricks</a:t>
            </a:r>
            <a:r>
              <a:rPr lang="tr-TR" sz="2000" dirty="0" smtClean="0"/>
              <a:t>, </a:t>
            </a:r>
            <a:r>
              <a:rPr lang="tr-TR" sz="2000" dirty="0" err="1" smtClean="0"/>
              <a:t>tableware</a:t>
            </a:r>
            <a:r>
              <a:rPr lang="tr-TR" sz="2000" dirty="0" smtClean="0"/>
              <a:t>, </a:t>
            </a:r>
            <a:r>
              <a:rPr lang="tr-TR" sz="2000" dirty="0" err="1" smtClean="0"/>
              <a:t>sanitaryware</a:t>
            </a:r>
            <a:endParaRPr lang="tr-TR" sz="2000" dirty="0" smtClean="0"/>
          </a:p>
          <a:p>
            <a:pPr lvl="1" algn="just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</a:pPr>
            <a:r>
              <a:rPr lang="tr-TR" sz="2000" b="1" i="1" dirty="0" smtClean="0"/>
              <a:t>Advanced </a:t>
            </a:r>
            <a:r>
              <a:rPr lang="tr-TR" sz="2000" b="1" i="1" dirty="0" err="1" smtClean="0"/>
              <a:t>Ceramics</a:t>
            </a:r>
            <a:r>
              <a:rPr lang="tr-TR" sz="2000" b="1" i="1" dirty="0" smtClean="0"/>
              <a:t>; </a:t>
            </a:r>
            <a:r>
              <a:rPr lang="tr-TR" sz="2000" dirty="0" err="1" smtClean="0"/>
              <a:t>thermal</a:t>
            </a:r>
            <a:r>
              <a:rPr lang="tr-TR" sz="2000" dirty="0" smtClean="0"/>
              <a:t> </a:t>
            </a:r>
            <a:r>
              <a:rPr lang="tr-TR" sz="2000" dirty="0" err="1" smtClean="0"/>
              <a:t>barrier</a:t>
            </a:r>
            <a:r>
              <a:rPr lang="tr-TR" sz="2000" dirty="0" smtClean="0"/>
              <a:t> </a:t>
            </a:r>
            <a:r>
              <a:rPr lang="tr-TR" sz="2000" dirty="0" err="1" smtClean="0"/>
              <a:t>coatings</a:t>
            </a:r>
            <a:r>
              <a:rPr lang="tr-TR" sz="2000" dirty="0" smtClean="0"/>
              <a:t>, </a:t>
            </a:r>
            <a:r>
              <a:rPr lang="tr-TR" sz="2000" dirty="0" err="1" smtClean="0"/>
              <a:t>oxygen</a:t>
            </a:r>
            <a:r>
              <a:rPr lang="tr-TR" sz="2000" dirty="0" smtClean="0"/>
              <a:t> </a:t>
            </a:r>
            <a:r>
              <a:rPr lang="tr-TR" sz="2000" dirty="0" err="1" smtClean="0"/>
              <a:t>sensors</a:t>
            </a:r>
            <a:r>
              <a:rPr lang="tr-TR" sz="2000" dirty="0" smtClean="0"/>
              <a:t>, </a:t>
            </a:r>
            <a:r>
              <a:rPr lang="tr-TR" sz="2000" dirty="0" err="1" smtClean="0"/>
              <a:t>tiles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space</a:t>
            </a:r>
            <a:r>
              <a:rPr lang="tr-TR" sz="2000" dirty="0" smtClean="0"/>
              <a:t> </a:t>
            </a:r>
            <a:r>
              <a:rPr lang="tr-TR" sz="2000" dirty="0" err="1" smtClean="0"/>
              <a:t>shuttle</a:t>
            </a:r>
            <a:r>
              <a:rPr lang="tr-TR" sz="2000" dirty="0" smtClean="0"/>
              <a:t>, </a:t>
            </a:r>
            <a:r>
              <a:rPr lang="tr-TR" sz="2000" dirty="0" err="1" smtClean="0"/>
              <a:t>also</a:t>
            </a:r>
            <a:r>
              <a:rPr lang="tr-TR" sz="2000" dirty="0" smtClean="0"/>
              <a:t> </a:t>
            </a:r>
            <a:r>
              <a:rPr lang="en-US" sz="2000" dirty="0">
                <a:solidFill>
                  <a:srgbClr val="00B0F0"/>
                </a:solidFill>
              </a:rPr>
              <a:t>used in substrates that</a:t>
            </a:r>
            <a:r>
              <a:rPr lang="tr-TR" sz="2000" dirty="0">
                <a:solidFill>
                  <a:srgbClr val="00B0F0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house computer chips, sensors and actuators, capacitors, spark plugs, inductors, and</a:t>
            </a:r>
            <a:r>
              <a:rPr lang="tr-TR" sz="2000" dirty="0">
                <a:solidFill>
                  <a:srgbClr val="00B0F0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electrical insulation</a:t>
            </a:r>
            <a:endParaRPr lang="tr-TR" sz="2000" dirty="0" smtClean="0"/>
          </a:p>
        </p:txBody>
      </p:sp>
      <p:sp>
        <p:nvSpPr>
          <p:cNvPr id="5" name="6 Metin kutusu"/>
          <p:cNvSpPr txBox="1"/>
          <p:nvPr/>
        </p:nvSpPr>
        <p:spPr>
          <a:xfrm>
            <a:off x="0" y="228600"/>
            <a:ext cx="9144000" cy="95410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 smtClean="0"/>
              <a:t>2. </a:t>
            </a:r>
            <a:r>
              <a:rPr lang="tr-TR" sz="2800" b="1" dirty="0" err="1" smtClean="0"/>
              <a:t>Ceramics</a:t>
            </a:r>
            <a:r>
              <a:rPr lang="tr-TR" sz="2800" b="1" dirty="0" smtClean="0"/>
              <a:t>:</a:t>
            </a:r>
          </a:p>
          <a:p>
            <a:pPr algn="just"/>
            <a:r>
              <a:rPr lang="tr-TR" sz="2800" b="1" dirty="0" smtClean="0"/>
              <a:t>	- </a:t>
            </a:r>
            <a:r>
              <a:rPr lang="tr-TR" sz="2400" b="1" dirty="0" err="1"/>
              <a:t>G</a:t>
            </a:r>
            <a:r>
              <a:rPr lang="tr-TR" sz="2400" b="1" dirty="0" err="1" smtClean="0"/>
              <a:t>lasses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and</a:t>
            </a:r>
            <a:r>
              <a:rPr lang="tr-TR" sz="2400" b="1" dirty="0" smtClean="0"/>
              <a:t> </a:t>
            </a:r>
            <a:r>
              <a:rPr lang="tr-TR" sz="2400" b="1" dirty="0" err="1" smtClean="0"/>
              <a:t>Glass</a:t>
            </a:r>
            <a:r>
              <a:rPr lang="tr-TR" sz="2400" b="1" dirty="0" smtClean="0"/>
              <a:t>-</a:t>
            </a:r>
            <a:r>
              <a:rPr lang="tr-TR" sz="2400" b="1" dirty="0" err="1" smtClean="0"/>
              <a:t>ceramics</a:t>
            </a:r>
            <a:endParaRPr lang="tr-TR" sz="2400" dirty="0" smtClean="0"/>
          </a:p>
        </p:txBody>
      </p:sp>
      <p:sp>
        <p:nvSpPr>
          <p:cNvPr id="2" name="Dikdörtgen 1"/>
          <p:cNvSpPr/>
          <p:nvPr/>
        </p:nvSpPr>
        <p:spPr>
          <a:xfrm>
            <a:off x="304800" y="3551872"/>
            <a:ext cx="863756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dirty="0"/>
              <a:t> </a:t>
            </a:r>
            <a:r>
              <a:rPr lang="tr-TR" sz="2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Glass</a:t>
            </a:r>
            <a:r>
              <a:rPr lang="tr-TR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dirty="0"/>
              <a:t>is an </a:t>
            </a:r>
            <a:r>
              <a:rPr lang="tr-T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amorphous</a:t>
            </a:r>
            <a:r>
              <a:rPr lang="tr-TR" sz="2000" dirty="0"/>
              <a:t> </a:t>
            </a:r>
            <a:r>
              <a:rPr lang="tr-TR" sz="2000" dirty="0" err="1"/>
              <a:t>material</a:t>
            </a:r>
            <a:r>
              <a:rPr lang="tr-TR" sz="2000" dirty="0"/>
              <a:t> – </a:t>
            </a:r>
            <a:r>
              <a:rPr lang="tr-T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not </a:t>
            </a:r>
            <a:r>
              <a:rPr lang="tr-T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</a:t>
            </a:r>
            <a:r>
              <a:rPr lang="tr-T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tr-T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</a:t>
            </a:r>
            <a:r>
              <a:rPr lang="tr-T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tr-T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periodic</a:t>
            </a:r>
            <a:r>
              <a:rPr lang="tr-T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arrangement</a:t>
            </a:r>
            <a:r>
              <a:rPr lang="tr-T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sz="20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atoms</a:t>
            </a:r>
            <a:r>
              <a:rPr lang="tr-TR" sz="2000" i="1" dirty="0" smtClean="0"/>
              <a:t>, </a:t>
            </a:r>
            <a:r>
              <a:rPr lang="tr-TR" sz="2000" i="1" dirty="0" err="1" smtClean="0"/>
              <a:t>and</a:t>
            </a:r>
            <a:r>
              <a:rPr lang="tr-TR" sz="2000" i="1" dirty="0" smtClean="0"/>
              <a:t> </a:t>
            </a:r>
            <a:r>
              <a:rPr lang="tr-TR" sz="2000" i="1" dirty="0" err="1" smtClean="0"/>
              <a:t>mostly</a:t>
            </a:r>
            <a:r>
              <a:rPr lang="tr-TR" sz="2000" i="1" dirty="0" smtClean="0"/>
              <a:t> </a:t>
            </a:r>
            <a:r>
              <a:rPr lang="en-US" sz="2000" dirty="0"/>
              <a:t>derived from molten silica.</a:t>
            </a:r>
            <a:endParaRPr lang="tr-TR" sz="2000" i="1" dirty="0"/>
          </a:p>
          <a:p>
            <a:pPr algn="just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</a:pPr>
            <a:r>
              <a:rPr lang="tr-TR" sz="2000" dirty="0" smtClean="0"/>
              <a:t>     </a:t>
            </a:r>
            <a:r>
              <a:rPr lang="tr-TR" sz="2000" dirty="0" err="1" smtClean="0"/>
              <a:t>Used</a:t>
            </a:r>
            <a:r>
              <a:rPr lang="tr-TR" sz="2000" dirty="0" smtClean="0"/>
              <a:t> </a:t>
            </a:r>
            <a:r>
              <a:rPr lang="tr-TR" sz="2000" dirty="0"/>
              <a:t>in </a:t>
            </a:r>
            <a:r>
              <a:rPr lang="tr-TR" sz="2000" dirty="0" err="1"/>
              <a:t>cars</a:t>
            </a:r>
            <a:r>
              <a:rPr lang="tr-TR" sz="2000" dirty="0"/>
              <a:t>, </a:t>
            </a:r>
            <a:r>
              <a:rPr lang="tr-TR" sz="2000" dirty="0" err="1"/>
              <a:t>houses</a:t>
            </a:r>
            <a:r>
              <a:rPr lang="tr-TR" sz="2000" dirty="0"/>
              <a:t>, </a:t>
            </a:r>
            <a:r>
              <a:rPr lang="tr-TR" sz="2000" dirty="0" err="1"/>
              <a:t>computers</a:t>
            </a:r>
            <a:r>
              <a:rPr lang="tr-TR" sz="2000" dirty="0"/>
              <a:t>, </a:t>
            </a:r>
            <a:r>
              <a:rPr lang="tr-TR" sz="2000" dirty="0" err="1"/>
              <a:t>TVs</a:t>
            </a:r>
            <a:r>
              <a:rPr lang="tr-TR" sz="2000" dirty="0"/>
              <a:t>, fiber </a:t>
            </a:r>
            <a:r>
              <a:rPr lang="tr-TR" sz="2000" dirty="0" err="1"/>
              <a:t>optics</a:t>
            </a:r>
            <a:endParaRPr lang="tr-TR" sz="2000" dirty="0"/>
          </a:p>
        </p:txBody>
      </p:sp>
      <p:sp>
        <p:nvSpPr>
          <p:cNvPr id="7" name="Dikdörtgen 6"/>
          <p:cNvSpPr/>
          <p:nvPr/>
        </p:nvSpPr>
        <p:spPr>
          <a:xfrm>
            <a:off x="255562" y="4876800"/>
            <a:ext cx="8588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dirty="0"/>
              <a:t> </a:t>
            </a:r>
            <a:r>
              <a:rPr lang="tr-TR" sz="2000" b="1" dirty="0" err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Glass-ceramics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heat</a:t>
            </a:r>
            <a:r>
              <a:rPr lang="tr-TR" sz="2000" dirty="0"/>
              <a:t> </a:t>
            </a:r>
            <a:r>
              <a:rPr lang="tr-TR" sz="2000" dirty="0" err="1"/>
              <a:t>treated</a:t>
            </a:r>
            <a:r>
              <a:rPr lang="tr-TR" sz="2000" dirty="0"/>
              <a:t> (</a:t>
            </a:r>
            <a:r>
              <a:rPr lang="tr-TR" sz="2000" dirty="0" err="1"/>
              <a:t>nucleation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crystallization</a:t>
            </a:r>
            <a:r>
              <a:rPr lang="tr-TR" sz="2000" dirty="0"/>
              <a:t>) of </a:t>
            </a:r>
            <a:r>
              <a:rPr lang="tr-TR" sz="2000" dirty="0" err="1"/>
              <a:t>glasses</a:t>
            </a:r>
            <a:r>
              <a:rPr lang="tr-TR" sz="2000" dirty="0"/>
              <a:t>.</a:t>
            </a:r>
          </a:p>
          <a:p>
            <a:pPr algn="just">
              <a:lnSpc>
                <a:spcPct val="150000"/>
              </a:lnSpc>
              <a:buClr>
                <a:srgbClr val="00B050"/>
              </a:buClr>
            </a:pPr>
            <a:r>
              <a:rPr lang="tr-TR" sz="2000" dirty="0" smtClean="0"/>
              <a:t>   </a:t>
            </a:r>
            <a:r>
              <a:rPr lang="tr-TR" sz="2000" dirty="0" err="1" smtClean="0"/>
              <a:t>Used</a:t>
            </a:r>
            <a:r>
              <a:rPr lang="tr-TR" sz="2000" dirty="0" smtClean="0"/>
              <a:t> </a:t>
            </a:r>
            <a:r>
              <a:rPr lang="tr-TR" sz="2000" dirty="0" err="1"/>
              <a:t>sealing</a:t>
            </a:r>
            <a:r>
              <a:rPr lang="tr-TR" sz="2000" dirty="0"/>
              <a:t> </a:t>
            </a:r>
            <a:r>
              <a:rPr lang="tr-TR" sz="2000" dirty="0" err="1"/>
              <a:t>applications</a:t>
            </a:r>
            <a:r>
              <a:rPr lang="tr-TR" sz="2000" dirty="0"/>
              <a:t>, </a:t>
            </a:r>
            <a:r>
              <a:rPr lang="tr-TR" sz="2000" dirty="0" err="1"/>
              <a:t>mirror</a:t>
            </a:r>
            <a:r>
              <a:rPr lang="tr-TR" sz="2000" dirty="0"/>
              <a:t> </a:t>
            </a:r>
            <a:r>
              <a:rPr lang="tr-TR" sz="2000" dirty="0" err="1"/>
              <a:t>substrates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large</a:t>
            </a:r>
            <a:r>
              <a:rPr lang="tr-TR" sz="2000" dirty="0"/>
              <a:t> </a:t>
            </a:r>
            <a:r>
              <a:rPr lang="tr-TR" sz="2000" dirty="0" err="1" smtClean="0"/>
              <a:t>telescopes</a:t>
            </a:r>
            <a:r>
              <a:rPr lang="tr-TR" sz="2000" dirty="0" smtClean="0"/>
              <a:t> (</a:t>
            </a:r>
            <a:r>
              <a:rPr lang="tr-TR" sz="2000" dirty="0" err="1" smtClean="0"/>
              <a:t>e.g</a:t>
            </a:r>
            <a:r>
              <a:rPr lang="tr-TR" sz="2000" dirty="0" smtClean="0"/>
              <a:t>. Hubble </a:t>
            </a:r>
            <a:r>
              <a:rPr lang="tr-TR" sz="2000" dirty="0" err="1" smtClean="0"/>
              <a:t>telescope</a:t>
            </a:r>
            <a:r>
              <a:rPr lang="tr-TR" sz="2000" dirty="0" smtClean="0"/>
              <a:t>)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o"/>
          <p:cNvGraphicFramePr>
            <a:graphicFrameLocks noGrp="1"/>
          </p:cNvGraphicFramePr>
          <p:nvPr/>
        </p:nvGraphicFramePr>
        <p:xfrm>
          <a:off x="228600" y="1398694"/>
          <a:ext cx="8686800" cy="4426372"/>
        </p:xfrm>
        <a:graphic>
          <a:graphicData uri="http://schemas.openxmlformats.org/drawingml/2006/table">
            <a:tbl>
              <a:tblPr firstRow="1" bandRow="1"/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17412">
                <a:tc>
                  <a:txBody>
                    <a:bodyPr/>
                    <a:lstStyle/>
                    <a:p>
                      <a:pPr algn="ctr"/>
                      <a:r>
                        <a:rPr lang="tr-TR" sz="2400" b="1" noProof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Ceramics</a:t>
                      </a:r>
                      <a:r>
                        <a:rPr lang="tr-TR" sz="2400" b="1" noProof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tr-TR" sz="2400" b="1" noProof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and</a:t>
                      </a:r>
                      <a:r>
                        <a:rPr lang="tr-TR" sz="2400" b="1" noProof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tr-TR" sz="2400" b="1" noProof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Glasses</a:t>
                      </a:r>
                      <a:endParaRPr lang="en-US" sz="2400" b="1" noProof="0" dirty="0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Examples of Applications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Properties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smtClean="0"/>
                        <a:t>SiO</a:t>
                      </a:r>
                      <a:r>
                        <a:rPr lang="tr-TR" sz="2000" baseline="-25000" noProof="0" dirty="0" smtClean="0"/>
                        <a:t>2</a:t>
                      </a:r>
                      <a:r>
                        <a:rPr lang="tr-TR" sz="2000" baseline="0" noProof="0" dirty="0" smtClean="0"/>
                        <a:t>-Na</a:t>
                      </a:r>
                      <a:r>
                        <a:rPr lang="tr-TR" sz="2000" baseline="-25000" noProof="0" dirty="0" smtClean="0"/>
                        <a:t>2</a:t>
                      </a:r>
                      <a:r>
                        <a:rPr lang="tr-TR" sz="2000" baseline="0" noProof="0" dirty="0" smtClean="0"/>
                        <a:t>O-</a:t>
                      </a:r>
                      <a:r>
                        <a:rPr lang="tr-TR" sz="2000" baseline="0" noProof="0" dirty="0" err="1" smtClean="0"/>
                        <a:t>CaO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err="1" smtClean="0"/>
                        <a:t>Window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glass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or</a:t>
                      </a:r>
                      <a:r>
                        <a:rPr lang="tr-TR" sz="2000" baseline="0" noProof="0" dirty="0" smtClean="0"/>
                        <a:t> soda-lime </a:t>
                      </a:r>
                      <a:r>
                        <a:rPr lang="tr-TR" sz="2000" baseline="0" noProof="0" dirty="0" err="1" smtClean="0"/>
                        <a:t>glass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000" noProof="0" dirty="0" err="1" smtClean="0"/>
                        <a:t>Optically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transparent</a:t>
                      </a:r>
                      <a:r>
                        <a:rPr lang="tr-TR" sz="2000" noProof="0" dirty="0" smtClean="0"/>
                        <a:t>, </a:t>
                      </a:r>
                      <a:r>
                        <a:rPr lang="tr-TR" sz="2000" noProof="0" dirty="0" err="1" smtClean="0"/>
                        <a:t>thermally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insulating</a:t>
                      </a:r>
                      <a:endParaRPr lang="en-US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smtClean="0"/>
                        <a:t>Al</a:t>
                      </a:r>
                      <a:r>
                        <a:rPr lang="tr-TR" sz="2000" baseline="-25000" noProof="0" dirty="0" smtClean="0"/>
                        <a:t>2</a:t>
                      </a:r>
                      <a:r>
                        <a:rPr lang="tr-TR" sz="2000" baseline="0" noProof="0" dirty="0" smtClean="0"/>
                        <a:t>O</a:t>
                      </a:r>
                      <a:r>
                        <a:rPr lang="tr-TR" sz="2000" baseline="-25000" noProof="0" dirty="0" smtClean="0"/>
                        <a:t>3</a:t>
                      </a:r>
                      <a:r>
                        <a:rPr lang="tr-TR" sz="2000" baseline="0" noProof="0" dirty="0" smtClean="0"/>
                        <a:t>, </a:t>
                      </a:r>
                      <a:r>
                        <a:rPr lang="tr-TR" sz="2000" baseline="0" noProof="0" dirty="0" err="1" smtClean="0"/>
                        <a:t>MgO</a:t>
                      </a:r>
                      <a:r>
                        <a:rPr lang="tr-TR" sz="2000" baseline="0" noProof="0" dirty="0" smtClean="0"/>
                        <a:t>, SiO</a:t>
                      </a:r>
                      <a:r>
                        <a:rPr lang="tr-TR" sz="2000" baseline="-25000" noProof="0" dirty="0" smtClean="0"/>
                        <a:t>2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err="1" smtClean="0"/>
                        <a:t>Refractories</a:t>
                      </a:r>
                      <a:r>
                        <a:rPr lang="tr-TR" sz="2000" noProof="0" dirty="0" smtClean="0"/>
                        <a:t> 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000" noProof="0" dirty="0" err="1" smtClean="0"/>
                        <a:t>Thermally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insulating</a:t>
                      </a:r>
                      <a:r>
                        <a:rPr lang="tr-TR" sz="2000" baseline="0" noProof="0" dirty="0" smtClean="0"/>
                        <a:t>, </a:t>
                      </a:r>
                      <a:r>
                        <a:rPr lang="tr-TR" sz="2000" baseline="0" noProof="0" dirty="0" err="1" smtClean="0"/>
                        <a:t>withstand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high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temperatures</a:t>
                      </a:r>
                      <a:r>
                        <a:rPr lang="tr-TR" sz="2000" baseline="0" noProof="0" dirty="0" smtClean="0"/>
                        <a:t>, </a:t>
                      </a:r>
                      <a:r>
                        <a:rPr lang="tr-TR" sz="2000" baseline="0" noProof="0" dirty="0" err="1" smtClean="0"/>
                        <a:t>relatively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inert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to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molten</a:t>
                      </a:r>
                      <a:r>
                        <a:rPr lang="tr-TR" sz="2000" baseline="0" noProof="0" dirty="0" smtClean="0"/>
                        <a:t> </a:t>
                      </a:r>
                      <a:endParaRPr lang="en-US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err="1" smtClean="0"/>
                        <a:t>Barium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titanate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err="1" smtClean="0"/>
                        <a:t>Capacitors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for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microelectronics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000" noProof="0" dirty="0" err="1" smtClean="0"/>
                        <a:t>High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ability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to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store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charge</a:t>
                      </a:r>
                      <a:endParaRPr lang="en-US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err="1" smtClean="0"/>
                        <a:t>Silica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noProof="0" dirty="0" err="1" smtClean="0"/>
                        <a:t>Optical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fibers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for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information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technology</a:t>
                      </a:r>
                      <a:endParaRPr lang="en-US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2000" noProof="0" dirty="0" err="1" smtClean="0"/>
                        <a:t>Refractive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index</a:t>
                      </a:r>
                      <a:r>
                        <a:rPr lang="tr-TR" sz="2000" noProof="0" dirty="0" smtClean="0"/>
                        <a:t>, </a:t>
                      </a:r>
                      <a:r>
                        <a:rPr lang="tr-TR" sz="2000" noProof="0" dirty="0" err="1" smtClean="0"/>
                        <a:t>low</a:t>
                      </a:r>
                      <a:r>
                        <a:rPr lang="tr-TR" sz="2000" noProof="0" dirty="0" smtClean="0"/>
                        <a:t> </a:t>
                      </a:r>
                      <a:r>
                        <a:rPr lang="tr-TR" sz="2000" noProof="0" dirty="0" err="1" smtClean="0"/>
                        <a:t>optical</a:t>
                      </a:r>
                      <a:r>
                        <a:rPr lang="tr-TR" sz="2000" baseline="0" noProof="0" dirty="0" smtClean="0"/>
                        <a:t> </a:t>
                      </a:r>
                      <a:r>
                        <a:rPr lang="tr-TR" sz="2000" baseline="0" noProof="0" dirty="0" err="1" smtClean="0"/>
                        <a:t>losses</a:t>
                      </a:r>
                      <a:endParaRPr lang="en-US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6 Metin kutusu"/>
          <p:cNvSpPr txBox="1"/>
          <p:nvPr/>
        </p:nvSpPr>
        <p:spPr>
          <a:xfrm>
            <a:off x="0" y="528935"/>
            <a:ext cx="914400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 smtClean="0"/>
              <a:t>2. </a:t>
            </a:r>
            <a:r>
              <a:rPr lang="tr-TR" sz="2800" b="1" dirty="0" err="1" smtClean="0"/>
              <a:t>Ceramics</a:t>
            </a:r>
            <a:r>
              <a:rPr lang="tr-TR" sz="2800" b="1" dirty="0" smtClean="0"/>
              <a:t>, </a:t>
            </a:r>
            <a:r>
              <a:rPr lang="tr-TR" sz="2800" b="1" dirty="0" err="1"/>
              <a:t>G</a:t>
            </a:r>
            <a:r>
              <a:rPr lang="tr-TR" sz="2800" b="1" dirty="0" err="1" smtClean="0"/>
              <a:t>lasses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and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Glass-ceramics</a:t>
            </a:r>
            <a:endParaRPr lang="tr-T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1" y="914400"/>
            <a:ext cx="8432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  <a:defRPr/>
            </a:pPr>
            <a:r>
              <a:rPr lang="tr-TR" sz="2000" dirty="0" smtClean="0"/>
              <a:t> O</a:t>
            </a:r>
            <a:r>
              <a:rPr lang="en-US" sz="2000" dirty="0" err="1" smtClean="0"/>
              <a:t>rganic</a:t>
            </a:r>
            <a:r>
              <a:rPr lang="tr-TR" sz="2000" dirty="0" smtClean="0"/>
              <a:t> </a:t>
            </a:r>
            <a:r>
              <a:rPr lang="en-US" sz="2000" dirty="0"/>
              <a:t>compounds </a:t>
            </a:r>
            <a:r>
              <a:rPr lang="tr-TR" sz="2000" dirty="0" err="1" smtClean="0"/>
              <a:t>produced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 </a:t>
            </a:r>
            <a:r>
              <a:rPr lang="tr-TR" sz="2000" i="1" dirty="0" err="1" smtClean="0"/>
              <a:t>polymerization</a:t>
            </a:r>
            <a:r>
              <a:rPr lang="tr-TR" sz="2000" dirty="0" smtClean="0"/>
              <a:t>.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tr-TR" sz="2000" dirty="0" smtClean="0"/>
              <a:t> C</a:t>
            </a:r>
            <a:r>
              <a:rPr lang="en-US" sz="2000" dirty="0" err="1" smtClean="0"/>
              <a:t>hemically</a:t>
            </a:r>
            <a:r>
              <a:rPr lang="en-US" sz="2000" dirty="0" smtClean="0"/>
              <a:t> </a:t>
            </a:r>
            <a:r>
              <a:rPr lang="en-US" sz="2000" dirty="0"/>
              <a:t>based on </a:t>
            </a:r>
            <a:r>
              <a:rPr lang="en-US" sz="2000" b="1" dirty="0">
                <a:solidFill>
                  <a:srgbClr val="FF0000"/>
                </a:solidFill>
              </a:rPr>
              <a:t>carbon, hydrogen, </a:t>
            </a:r>
            <a:r>
              <a:rPr lang="en-US" sz="2000" dirty="0"/>
              <a:t>and</a:t>
            </a:r>
            <a:r>
              <a:rPr lang="en-US" sz="2000" b="1" dirty="0">
                <a:solidFill>
                  <a:srgbClr val="FF0000"/>
                </a:solidFill>
              </a:rPr>
              <a:t> other nonmetallic</a:t>
            </a:r>
            <a:r>
              <a:rPr lang="tr-TR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elements 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tr-TR" sz="2000" b="1" dirty="0" err="1" smtClean="0">
                <a:solidFill>
                  <a:srgbClr val="FF0000"/>
                </a:solidFill>
              </a:rPr>
              <a:t>i.e</a:t>
            </a:r>
            <a:r>
              <a:rPr lang="en-US" sz="2000" b="1" dirty="0" smtClean="0">
                <a:solidFill>
                  <a:srgbClr val="FF0000"/>
                </a:solidFill>
              </a:rPr>
              <a:t>. </a:t>
            </a:r>
            <a:r>
              <a:rPr lang="en-US" sz="2000" b="1" dirty="0">
                <a:solidFill>
                  <a:srgbClr val="FF0000"/>
                </a:solidFill>
              </a:rPr>
              <a:t>O, N, and Si</a:t>
            </a:r>
            <a:r>
              <a:rPr lang="en-US" sz="2000" b="1" dirty="0" smtClean="0">
                <a:solidFill>
                  <a:srgbClr val="FF0000"/>
                </a:solidFill>
              </a:rPr>
              <a:t>).</a:t>
            </a:r>
            <a:endParaRPr lang="tr-TR" sz="2000" b="1" dirty="0" smtClean="0">
              <a:solidFill>
                <a:srgbClr val="FF0000"/>
              </a:solidFill>
            </a:endParaRPr>
          </a:p>
          <a:p>
            <a:pPr algn="just">
              <a:defRPr/>
            </a:pPr>
            <a:endParaRPr lang="tr-TR" sz="2000" dirty="0" smtClean="0"/>
          </a:p>
          <a:p>
            <a:pPr algn="just">
              <a:buFont typeface="Arial" pitchFamily="34" charset="0"/>
              <a:buChar char="•"/>
              <a:defRPr/>
            </a:pP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18436" name="Rectangle 2"/>
          <p:cNvSpPr>
            <a:spLocks noChangeArrowheads="1"/>
          </p:cNvSpPr>
          <p:nvPr/>
        </p:nvSpPr>
        <p:spPr bwMode="auto">
          <a:xfrm>
            <a:off x="228600" y="2114490"/>
            <a:ext cx="845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tr-TR" sz="2000" dirty="0" smtClean="0"/>
              <a:t> </a:t>
            </a:r>
            <a:r>
              <a:rPr lang="tr-TR" sz="2000" dirty="0" err="1" smtClean="0"/>
              <a:t>having</a:t>
            </a:r>
            <a:r>
              <a:rPr lang="tr-TR" sz="2000" dirty="0" smtClean="0"/>
              <a:t> </a:t>
            </a:r>
            <a:r>
              <a:rPr lang="tr-TR" sz="2000" dirty="0" err="1"/>
              <a:t>very</a:t>
            </a:r>
            <a:r>
              <a:rPr lang="tr-TR" sz="2000" dirty="0"/>
              <a:t> </a:t>
            </a:r>
            <a:r>
              <a:rPr lang="tr-TR" sz="2000" dirty="0" err="1"/>
              <a:t>large</a:t>
            </a:r>
            <a:r>
              <a:rPr lang="tr-TR" sz="2000" dirty="0"/>
              <a:t> </a:t>
            </a:r>
            <a:r>
              <a:rPr lang="tr-TR" sz="2000" dirty="0" err="1"/>
              <a:t>molecular</a:t>
            </a:r>
            <a:r>
              <a:rPr lang="tr-TR" sz="2000" dirty="0"/>
              <a:t> </a:t>
            </a:r>
            <a:r>
              <a:rPr lang="tr-TR" sz="2000" dirty="0" err="1"/>
              <a:t>structures</a:t>
            </a:r>
            <a:r>
              <a:rPr lang="tr-TR" sz="2000" dirty="0"/>
              <a:t>, </a:t>
            </a:r>
            <a:r>
              <a:rPr lang="tr-TR" sz="2000" dirty="0" err="1"/>
              <a:t>often</a:t>
            </a:r>
            <a:r>
              <a:rPr lang="tr-TR" sz="2000" dirty="0"/>
              <a:t> </a:t>
            </a:r>
            <a:r>
              <a:rPr lang="tr-TR" sz="2000" dirty="0" err="1"/>
              <a:t>chain</a:t>
            </a:r>
            <a:r>
              <a:rPr lang="tr-TR" sz="2000" dirty="0"/>
              <a:t>-</a:t>
            </a:r>
            <a:r>
              <a:rPr lang="tr-TR" sz="2000" dirty="0" err="1"/>
              <a:t>like</a:t>
            </a:r>
            <a:r>
              <a:rPr lang="tr-TR" sz="2000" dirty="0"/>
              <a:t> in </a:t>
            </a:r>
            <a:r>
              <a:rPr lang="tr-TR" sz="2000" dirty="0" err="1" smtClean="0"/>
              <a:t>nature</a:t>
            </a:r>
            <a:r>
              <a:rPr lang="tr-TR" sz="2000" dirty="0" smtClean="0"/>
              <a:t> </a:t>
            </a:r>
            <a:r>
              <a:rPr lang="tr-TR" sz="2000" dirty="0" err="1" smtClean="0"/>
              <a:t>with</a:t>
            </a:r>
            <a:r>
              <a:rPr lang="tr-TR" sz="2000" dirty="0" smtClean="0"/>
              <a:t> a </a:t>
            </a:r>
            <a:r>
              <a:rPr lang="tr-TR" sz="2000" dirty="0" err="1"/>
              <a:t>backbone</a:t>
            </a:r>
            <a:r>
              <a:rPr lang="tr-TR" sz="2000" dirty="0"/>
              <a:t> of </a:t>
            </a:r>
            <a:r>
              <a:rPr lang="tr-TR" sz="2000" dirty="0" err="1"/>
              <a:t>carbon</a:t>
            </a:r>
            <a:r>
              <a:rPr lang="tr-TR" sz="2000" dirty="0"/>
              <a:t> </a:t>
            </a:r>
            <a:r>
              <a:rPr lang="tr-TR" sz="2000" dirty="0" err="1"/>
              <a:t>atoms</a:t>
            </a:r>
            <a:r>
              <a:rPr lang="tr-TR" sz="2000" dirty="0"/>
              <a:t>. 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0" y="228600"/>
            <a:ext cx="914399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2800" b="1" dirty="0" smtClean="0"/>
              <a:t>3. P</a:t>
            </a:r>
            <a:r>
              <a:rPr lang="en-US" sz="2800" b="1" dirty="0" err="1" smtClean="0"/>
              <a:t>olymers</a:t>
            </a:r>
            <a:endParaRPr lang="en-US" sz="2800" b="1" dirty="0"/>
          </a:p>
        </p:txBody>
      </p:sp>
      <p:pic>
        <p:nvPicPr>
          <p:cNvPr id="5122" name="Picture 2" descr="C:\Users\Guldem Kartal\Desktop\d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22761" r="28944" b="6498"/>
          <a:stretch/>
        </p:blipFill>
        <p:spPr bwMode="auto">
          <a:xfrm>
            <a:off x="2286000" y="3124200"/>
            <a:ext cx="435759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Dikdörtgen"/>
          <p:cNvSpPr/>
          <p:nvPr/>
        </p:nvSpPr>
        <p:spPr>
          <a:xfrm>
            <a:off x="5257800" y="5562600"/>
            <a:ext cx="3124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000" dirty="0" smtClean="0"/>
              <a:t> </a:t>
            </a:r>
            <a:r>
              <a:rPr lang="en-US" sz="2000" dirty="0" smtClean="0"/>
              <a:t>Polymers include the familiar plastic and rubber materials</a:t>
            </a:r>
            <a:endParaRPr lang="tr-TR" sz="2000" dirty="0"/>
          </a:p>
        </p:txBody>
      </p:sp>
      <p:sp>
        <p:nvSpPr>
          <p:cNvPr id="9" name="8 Dikdörtgen"/>
          <p:cNvSpPr/>
          <p:nvPr/>
        </p:nvSpPr>
        <p:spPr>
          <a:xfrm>
            <a:off x="228600" y="5410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tr-TR" dirty="0" smtClean="0"/>
              <a:t> Some of the common  and  familiar  polymers  are  </a:t>
            </a:r>
            <a:r>
              <a:rPr lang="tr-TR" b="1" dirty="0" smtClean="0">
                <a:solidFill>
                  <a:srgbClr val="0033FF"/>
                </a:solidFill>
              </a:rPr>
              <a:t>polyethylene</a:t>
            </a:r>
            <a:r>
              <a:rPr lang="tr-TR" dirty="0" smtClean="0"/>
              <a:t>  (PE),  nylon,  </a:t>
            </a:r>
            <a:r>
              <a:rPr lang="tr-TR" b="1" dirty="0" smtClean="0">
                <a:solidFill>
                  <a:srgbClr val="0033FF"/>
                </a:solidFill>
              </a:rPr>
              <a:t>poly(vinyl  chloride) </a:t>
            </a:r>
            <a:r>
              <a:rPr lang="tr-TR" dirty="0" smtClean="0"/>
              <a:t>(PVC), </a:t>
            </a:r>
            <a:r>
              <a:rPr lang="tr-TR" b="1" dirty="0" smtClean="0">
                <a:solidFill>
                  <a:srgbClr val="0033FF"/>
                </a:solidFill>
              </a:rPr>
              <a:t>polycarbonate</a:t>
            </a:r>
            <a:r>
              <a:rPr lang="tr-TR" dirty="0" smtClean="0"/>
              <a:t> (PC), </a:t>
            </a:r>
            <a:r>
              <a:rPr lang="tr-TR" b="1" dirty="0" smtClean="0">
                <a:solidFill>
                  <a:srgbClr val="0033FF"/>
                </a:solidFill>
              </a:rPr>
              <a:t>polystyrene</a:t>
            </a:r>
            <a:r>
              <a:rPr lang="tr-TR" dirty="0" smtClean="0"/>
              <a:t> (PS), and </a:t>
            </a:r>
            <a:r>
              <a:rPr lang="tr-TR" b="1" dirty="0" smtClean="0">
                <a:solidFill>
                  <a:srgbClr val="0033FF"/>
                </a:solidFill>
              </a:rPr>
              <a:t>silicone rubber.</a:t>
            </a:r>
            <a:endParaRPr lang="tr-TR" b="1" dirty="0">
              <a:solidFill>
                <a:srgbClr val="0033FF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28600" y="5029200"/>
            <a:ext cx="7081669" cy="96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dirty="0" smtClean="0"/>
              <a:t> Electronic </a:t>
            </a:r>
            <a:r>
              <a:rPr lang="tr-TR" sz="2000" dirty="0" err="1" smtClean="0"/>
              <a:t>devices</a:t>
            </a:r>
            <a:r>
              <a:rPr lang="tr-TR" sz="2000" dirty="0" smtClean="0"/>
              <a:t>, </a:t>
            </a:r>
            <a:r>
              <a:rPr lang="tr-TR" sz="2000" dirty="0" err="1" smtClean="0"/>
              <a:t>bulletproof</a:t>
            </a:r>
            <a:r>
              <a:rPr lang="tr-TR" sz="2000" dirty="0" smtClean="0"/>
              <a:t> </a:t>
            </a:r>
            <a:r>
              <a:rPr lang="tr-TR" sz="2000" dirty="0" err="1" smtClean="0"/>
              <a:t>vests</a:t>
            </a:r>
            <a:r>
              <a:rPr lang="tr-TR" sz="2000" dirty="0" smtClean="0"/>
              <a:t>, </a:t>
            </a:r>
            <a:r>
              <a:rPr lang="tr-TR" sz="2000" dirty="0" err="1" smtClean="0"/>
              <a:t>CDs</a:t>
            </a:r>
            <a:r>
              <a:rPr lang="tr-TR" sz="2000" dirty="0" smtClean="0"/>
              <a:t>, </a:t>
            </a:r>
          </a:p>
          <a:p>
            <a:pPr algn="just">
              <a:lnSpc>
                <a:spcPct val="150000"/>
              </a:lnSpc>
              <a:buClr>
                <a:srgbClr val="00B050"/>
              </a:buClr>
            </a:pPr>
            <a:r>
              <a:rPr lang="tr-TR" sz="2000" dirty="0" err="1" smtClean="0"/>
              <a:t>ropes</a:t>
            </a:r>
            <a:r>
              <a:rPr lang="tr-TR" sz="2000" dirty="0" smtClean="0"/>
              <a:t>, </a:t>
            </a:r>
            <a:r>
              <a:rPr lang="tr-TR" sz="2000" dirty="0" err="1" smtClean="0"/>
              <a:t>LCDs</a:t>
            </a:r>
            <a:r>
              <a:rPr lang="tr-TR" sz="2000" dirty="0" smtClean="0"/>
              <a:t>, </a:t>
            </a:r>
            <a:r>
              <a:rPr lang="tr-TR" sz="2000" dirty="0" err="1" smtClean="0"/>
              <a:t>etc</a:t>
            </a:r>
            <a:r>
              <a:rPr lang="tr-TR" sz="2000" dirty="0" smtClean="0"/>
              <a:t>.</a:t>
            </a:r>
          </a:p>
        </p:txBody>
      </p:sp>
      <p:pic>
        <p:nvPicPr>
          <p:cNvPr id="29698" name="Picture 2" descr="http://bodyarmorchina.com/Body-Armor/B9608-Bullet-Proof-Vest/B9608-Bullet-Proof-Vest.jpg"/>
          <p:cNvPicPr>
            <a:picLocks noChangeAspect="1" noChangeArrowheads="1"/>
          </p:cNvPicPr>
          <p:nvPr/>
        </p:nvPicPr>
        <p:blipFill>
          <a:blip r:embed="rId3" cstate="print"/>
          <a:srcRect l="18667" t="13333" r="9333" b="4000"/>
          <a:stretch>
            <a:fillRect/>
          </a:stretch>
        </p:blipFill>
        <p:spPr bwMode="auto">
          <a:xfrm>
            <a:off x="6324600" y="5029200"/>
            <a:ext cx="1194622" cy="1371600"/>
          </a:xfrm>
          <a:prstGeom prst="rect">
            <a:avLst/>
          </a:prstGeom>
          <a:noFill/>
        </p:spPr>
      </p:pic>
      <p:pic>
        <p:nvPicPr>
          <p:cNvPr id="29700" name="Picture 4" descr="http://www.housemusicessentials.com/wp-content/uploads/2010/11/cd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5791200"/>
            <a:ext cx="1219200" cy="914400"/>
          </a:xfrm>
          <a:prstGeom prst="rect">
            <a:avLst/>
          </a:prstGeom>
          <a:noFill/>
        </p:spPr>
      </p:pic>
      <p:sp>
        <p:nvSpPr>
          <p:cNvPr id="6" name="Rectangle 4"/>
          <p:cNvSpPr/>
          <p:nvPr/>
        </p:nvSpPr>
        <p:spPr>
          <a:xfrm>
            <a:off x="457200" y="1274028"/>
            <a:ext cx="7467600" cy="31700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B050"/>
                </a:solidFill>
              </a:rPr>
              <a:t>Covalent bonding </a:t>
            </a:r>
            <a:r>
              <a:rPr lang="en-US" sz="2000" b="1" dirty="0">
                <a:solidFill>
                  <a:srgbClr val="00B050"/>
                </a:solidFill>
                <a:sym typeface="Wingdings"/>
              </a:rPr>
              <a:t></a:t>
            </a:r>
            <a:r>
              <a:rPr lang="en-US" sz="2000" b="1" dirty="0">
                <a:solidFill>
                  <a:srgbClr val="00B050"/>
                </a:solidFill>
              </a:rPr>
              <a:t>  sharing of e’s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00B050"/>
                </a:solidFill>
              </a:rPr>
              <a:t>Soft, ductile, low strength, low density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tr-TR" sz="2000" dirty="0" err="1"/>
              <a:t>Low</a:t>
            </a:r>
            <a:r>
              <a:rPr lang="tr-TR" sz="2000" dirty="0"/>
              <a:t> </a:t>
            </a:r>
            <a:r>
              <a:rPr lang="tr-TR" sz="2000" dirty="0" err="1"/>
              <a:t>strength</a:t>
            </a:r>
            <a:r>
              <a:rPr lang="tr-TR" sz="2000" dirty="0"/>
              <a:t> but </a:t>
            </a:r>
            <a:r>
              <a:rPr lang="tr-TR" sz="2000" dirty="0" err="1"/>
              <a:t>have</a:t>
            </a:r>
            <a:r>
              <a:rPr lang="tr-TR" sz="2000" dirty="0"/>
              <a:t> a </a:t>
            </a:r>
            <a:r>
              <a:rPr lang="tr-TR" sz="2000" dirty="0" err="1"/>
              <a:t>good</a:t>
            </a:r>
            <a:r>
              <a:rPr lang="tr-TR" sz="2000" dirty="0"/>
              <a:t> </a:t>
            </a:r>
            <a:r>
              <a:rPr lang="tr-TR" sz="2000" dirty="0" err="1"/>
              <a:t>strength-to-weight</a:t>
            </a:r>
            <a:r>
              <a:rPr lang="tr-TR" sz="2000" dirty="0"/>
              <a:t> </a:t>
            </a:r>
            <a:r>
              <a:rPr lang="tr-TR" sz="2000" dirty="0" err="1" smtClean="0"/>
              <a:t>ratio</a:t>
            </a:r>
            <a:endParaRPr lang="tr-TR" sz="20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tr-TR" sz="2000" u="sng" dirty="0"/>
              <a:t>Not </a:t>
            </a:r>
            <a:r>
              <a:rPr lang="tr-TR" sz="2000" u="sng" dirty="0" err="1"/>
              <a:t>suitable</a:t>
            </a:r>
            <a:r>
              <a:rPr lang="tr-TR" sz="2000" u="sng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r>
              <a:rPr lang="tr-TR" sz="2000" dirty="0"/>
              <a:t> at </a:t>
            </a:r>
            <a:r>
              <a:rPr lang="tr-TR" sz="2000" dirty="0" err="1"/>
              <a:t>high</a:t>
            </a:r>
            <a:r>
              <a:rPr lang="tr-TR" sz="2000" dirty="0"/>
              <a:t> </a:t>
            </a:r>
            <a:r>
              <a:rPr lang="tr-TR" sz="2000" dirty="0" err="1"/>
              <a:t>temperatures</a:t>
            </a:r>
            <a:endParaRPr lang="tr-TR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tr-TR" sz="2000" dirty="0" err="1" smtClean="0"/>
              <a:t>Low</a:t>
            </a:r>
            <a:r>
              <a:rPr lang="tr-TR" sz="2000" dirty="0" smtClean="0"/>
              <a:t> </a:t>
            </a:r>
            <a:r>
              <a:rPr lang="tr-TR" sz="2000" dirty="0" err="1"/>
              <a:t>electrical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thermal</a:t>
            </a:r>
            <a:r>
              <a:rPr lang="tr-TR" sz="2000" dirty="0"/>
              <a:t> </a:t>
            </a:r>
            <a:r>
              <a:rPr lang="tr-TR" sz="2000" dirty="0" err="1"/>
              <a:t>conductivity</a:t>
            </a:r>
            <a:endParaRPr lang="tr-TR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Optically </a:t>
            </a:r>
            <a:r>
              <a:rPr lang="en-US" sz="2000" b="1" dirty="0">
                <a:solidFill>
                  <a:srgbClr val="00B050"/>
                </a:solidFill>
              </a:rPr>
              <a:t>translucent or transparent</a:t>
            </a:r>
            <a:r>
              <a:rPr lang="en-US" sz="2000" dirty="0" smtClean="0">
                <a:solidFill>
                  <a:srgbClr val="00B050"/>
                </a:solidFill>
              </a:rPr>
              <a:t>.</a:t>
            </a:r>
            <a:endParaRPr lang="tr-TR" sz="2000" dirty="0" smtClean="0">
              <a:solidFill>
                <a:srgbClr val="00B05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tr-TR" sz="2000" dirty="0" err="1"/>
              <a:t>Good</a:t>
            </a:r>
            <a:r>
              <a:rPr lang="tr-TR" sz="2000" dirty="0"/>
              <a:t> </a:t>
            </a:r>
            <a:r>
              <a:rPr lang="tr-TR" sz="2000" dirty="0" err="1"/>
              <a:t>resistance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corrosive</a:t>
            </a:r>
            <a:r>
              <a:rPr lang="tr-TR" sz="2000" dirty="0"/>
              <a:t> </a:t>
            </a:r>
            <a:r>
              <a:rPr lang="tr-TR" sz="2000" dirty="0" err="1" smtClean="0"/>
              <a:t>chemicals</a:t>
            </a:r>
            <a:endParaRPr lang="tr-TR" sz="2000" dirty="0"/>
          </a:p>
        </p:txBody>
      </p:sp>
      <p:sp>
        <p:nvSpPr>
          <p:cNvPr id="7" name="Dikdörtgen 6"/>
          <p:cNvSpPr/>
          <p:nvPr/>
        </p:nvSpPr>
        <p:spPr>
          <a:xfrm>
            <a:off x="0" y="528935"/>
            <a:ext cx="914399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2800" b="1" dirty="0" smtClean="0"/>
              <a:t>3. P</a:t>
            </a:r>
            <a:r>
              <a:rPr lang="en-US" sz="2800" b="1" dirty="0" err="1" smtClean="0"/>
              <a:t>olymers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44793" y="1143000"/>
            <a:ext cx="8518207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400" b="1" u="sng" dirty="0" smtClean="0"/>
              <a:t> </a:t>
            </a:r>
            <a:r>
              <a:rPr lang="tr-TR" sz="2400" b="1" u="sng" dirty="0" err="1" smtClean="0"/>
              <a:t>Thermoplastics</a:t>
            </a:r>
            <a:r>
              <a:rPr lang="tr-TR" sz="2400" b="1" u="sng" dirty="0" smtClean="0"/>
              <a:t> </a:t>
            </a:r>
            <a:r>
              <a:rPr lang="tr-TR" sz="2000" dirty="0" smtClean="0"/>
              <a:t>(</a:t>
            </a:r>
            <a:r>
              <a:rPr lang="tr-TR" sz="2000" dirty="0" err="1" smtClean="0"/>
              <a:t>long</a:t>
            </a:r>
            <a:r>
              <a:rPr lang="tr-TR" sz="2000" dirty="0" smtClean="0"/>
              <a:t> </a:t>
            </a:r>
            <a:r>
              <a:rPr lang="tr-TR" sz="2000" dirty="0" err="1" smtClean="0"/>
              <a:t>molecular</a:t>
            </a:r>
            <a:r>
              <a:rPr lang="tr-TR" sz="2000" dirty="0" smtClean="0"/>
              <a:t> </a:t>
            </a:r>
            <a:r>
              <a:rPr lang="tr-TR" sz="2000" dirty="0" err="1" smtClean="0"/>
              <a:t>chains</a:t>
            </a:r>
            <a:r>
              <a:rPr lang="tr-TR" sz="2000" dirty="0" smtClean="0"/>
              <a:t> </a:t>
            </a:r>
            <a:r>
              <a:rPr lang="tr-TR" sz="2000" u="sng" dirty="0" err="1" smtClean="0"/>
              <a:t>are</a:t>
            </a:r>
            <a:r>
              <a:rPr lang="tr-TR" sz="2000" u="sng" dirty="0" smtClean="0"/>
              <a:t> not </a:t>
            </a:r>
            <a:r>
              <a:rPr lang="tr-TR" sz="2000" u="sng" dirty="0" err="1" smtClean="0"/>
              <a:t>rigidly</a:t>
            </a:r>
            <a:r>
              <a:rPr lang="tr-TR" sz="2000" u="sng" dirty="0" smtClean="0"/>
              <a:t> </a:t>
            </a:r>
            <a:r>
              <a:rPr lang="tr-TR" sz="2000" u="sng" dirty="0" err="1" smtClean="0"/>
              <a:t>connected</a:t>
            </a:r>
            <a:r>
              <a:rPr lang="tr-TR" sz="2000" dirty="0" smtClean="0"/>
              <a:t>) </a:t>
            </a:r>
            <a:r>
              <a:rPr lang="tr-TR" sz="2000" dirty="0" err="1" smtClean="0"/>
              <a:t>have</a:t>
            </a:r>
            <a:r>
              <a:rPr lang="tr-TR" sz="2000" dirty="0" smtClean="0"/>
              <a:t> </a:t>
            </a:r>
            <a:r>
              <a:rPr lang="tr-TR" sz="2000" dirty="0" err="1" smtClean="0"/>
              <a:t>good</a:t>
            </a:r>
            <a:r>
              <a:rPr lang="tr-TR" sz="2000" dirty="0" smtClean="0"/>
              <a:t> </a:t>
            </a:r>
            <a:r>
              <a:rPr lang="tr-TR" sz="2000" dirty="0" err="1" smtClean="0"/>
              <a:t>ductility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formability</a:t>
            </a:r>
            <a:endParaRPr lang="tr-TR" sz="2000" dirty="0" smtClean="0"/>
          </a:p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dirty="0" smtClean="0"/>
              <a:t> </a:t>
            </a:r>
            <a:r>
              <a:rPr lang="tr-TR" sz="2400" b="1" u="sng" dirty="0" err="1" smtClean="0"/>
              <a:t>Thermosets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stronger</a:t>
            </a:r>
            <a:r>
              <a:rPr lang="tr-TR" sz="2000" dirty="0" smtClean="0"/>
              <a:t> but </a:t>
            </a:r>
            <a:r>
              <a:rPr lang="tr-TR" sz="2000" dirty="0" err="1" smtClean="0"/>
              <a:t>more</a:t>
            </a:r>
            <a:r>
              <a:rPr lang="tr-TR" sz="2000" dirty="0" smtClean="0"/>
              <a:t> </a:t>
            </a:r>
            <a:r>
              <a:rPr lang="tr-TR" sz="2000" dirty="0" err="1" smtClean="0"/>
              <a:t>brittle</a:t>
            </a:r>
            <a:r>
              <a:rPr lang="tr-TR" sz="2000" dirty="0" smtClean="0"/>
              <a:t> </a:t>
            </a:r>
            <a:r>
              <a:rPr lang="tr-TR" sz="2000" dirty="0" err="1" smtClean="0"/>
              <a:t>because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molecular</a:t>
            </a:r>
            <a:r>
              <a:rPr lang="tr-TR" sz="2000" dirty="0" smtClean="0"/>
              <a:t> </a:t>
            </a:r>
            <a:r>
              <a:rPr lang="tr-TR" sz="2000" dirty="0" err="1" smtClean="0"/>
              <a:t>chains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tightly</a:t>
            </a:r>
            <a:r>
              <a:rPr lang="tr-TR" sz="2000" dirty="0" smtClean="0"/>
              <a:t> </a:t>
            </a:r>
            <a:r>
              <a:rPr lang="tr-TR" sz="2000" dirty="0" err="1" smtClean="0"/>
              <a:t>linked</a:t>
            </a:r>
            <a:r>
              <a:rPr lang="tr-TR" sz="2000" dirty="0" smtClean="0"/>
              <a:t>.</a:t>
            </a:r>
          </a:p>
          <a:p>
            <a:pPr algn="just"/>
            <a:r>
              <a:rPr lang="tr-TR" sz="2000" dirty="0" smtClean="0"/>
              <a:t> </a:t>
            </a:r>
            <a:r>
              <a:rPr lang="en-US" sz="2400" dirty="0">
                <a:solidFill>
                  <a:srgbClr val="00B050"/>
                </a:solidFill>
              </a:rPr>
              <a:t>The term </a:t>
            </a:r>
            <a:r>
              <a:rPr lang="en-US" sz="2400" b="1" u="sng" dirty="0">
                <a:solidFill>
                  <a:srgbClr val="00B050"/>
                </a:solidFill>
              </a:rPr>
              <a:t>plastics</a:t>
            </a:r>
            <a:r>
              <a:rPr lang="en-US" sz="2400" dirty="0">
                <a:solidFill>
                  <a:srgbClr val="00B050"/>
                </a:solidFill>
              </a:rPr>
              <a:t> is used to describe polymeric </a:t>
            </a:r>
            <a:r>
              <a:rPr lang="en-US" sz="2400" dirty="0" smtClean="0">
                <a:solidFill>
                  <a:srgbClr val="00B050"/>
                </a:solidFill>
              </a:rPr>
              <a:t>materials</a:t>
            </a:r>
            <a:r>
              <a:rPr lang="tr-TR" sz="2400" dirty="0" smtClean="0">
                <a:solidFill>
                  <a:srgbClr val="00B050"/>
                </a:solidFill>
              </a:rPr>
              <a:t> </a:t>
            </a:r>
            <a:r>
              <a:rPr lang="en-US" sz="2400" b="1" i="1" dirty="0" smtClean="0">
                <a:solidFill>
                  <a:srgbClr val="00B050"/>
                </a:solidFill>
              </a:rPr>
              <a:t>containing </a:t>
            </a:r>
            <a:r>
              <a:rPr lang="en-US" sz="2400" b="1" i="1" dirty="0">
                <a:solidFill>
                  <a:srgbClr val="00B050"/>
                </a:solidFill>
              </a:rPr>
              <a:t>additives that enhance their properties</a:t>
            </a:r>
            <a:endParaRPr lang="en-US" sz="2000" b="1" i="1" dirty="0" smtClean="0">
              <a:solidFill>
                <a:srgbClr val="00B050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0" y="528935"/>
            <a:ext cx="914399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2800" b="1" dirty="0" smtClean="0"/>
              <a:t>3. P</a:t>
            </a:r>
            <a:r>
              <a:rPr lang="en-US" sz="2800" b="1" dirty="0" err="1" smtClean="0"/>
              <a:t>olymers</a:t>
            </a:r>
            <a:endParaRPr lang="en-US" sz="2800" b="1" dirty="0"/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989720" y="4014073"/>
            <a:ext cx="6616435" cy="2475016"/>
            <a:chOff x="288" y="236"/>
            <a:chExt cx="5217" cy="2596"/>
          </a:xfrm>
        </p:grpSpPr>
        <p:pic>
          <p:nvPicPr>
            <p:cNvPr id="8" name="Picture 6" descr="C:\My Documents\Linktools\Ch01\fig 01_07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" y="240"/>
              <a:ext cx="5136" cy="2592"/>
            </a:xfrm>
            <a:prstGeom prst="rect">
              <a:avLst/>
            </a:prstGeom>
            <a:noFill/>
          </p:spPr>
        </p:pic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 rot="5400000">
              <a:off x="4401" y="1197"/>
              <a:ext cx="2066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800">
                  <a:latin typeface="Times New Roman" pitchFamily="18" charset="0"/>
                </a:rPr>
                <a:t>© 2003 Brooks/Cole Publishing / Thomson Learning™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o"/>
          <p:cNvGraphicFramePr>
            <a:graphicFrameLocks noGrp="1"/>
          </p:cNvGraphicFramePr>
          <p:nvPr/>
        </p:nvGraphicFramePr>
        <p:xfrm>
          <a:off x="228600" y="1776308"/>
          <a:ext cx="8686800" cy="3786292"/>
        </p:xfrm>
        <a:graphic>
          <a:graphicData uri="http://schemas.openxmlformats.org/drawingml/2006/table">
            <a:tbl>
              <a:tblPr firstRow="1" bandRow="1"/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17412">
                <a:tc>
                  <a:txBody>
                    <a:bodyPr/>
                    <a:lstStyle/>
                    <a:p>
                      <a:pPr algn="ctr"/>
                      <a:r>
                        <a:rPr lang="tr-TR" sz="2400" b="1" noProof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Polymers</a:t>
                      </a:r>
                      <a:endParaRPr lang="en-US" sz="2400" b="1" noProof="0" dirty="0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Examples of Applications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Properties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smtClean="0"/>
                        <a:t>Polyethylene</a:t>
                      </a:r>
                      <a:endParaRPr lang="en-US" sz="2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Food packaging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Easily formed into thin, flexible, airtight film</a:t>
                      </a:r>
                      <a:endParaRPr lang="en-US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smtClean="0"/>
                        <a:t>Epoxy</a:t>
                      </a:r>
                      <a:endParaRPr lang="en-US" sz="2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Encapsulation of integrated circuits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Electrically insulating</a:t>
                      </a:r>
                      <a:r>
                        <a:rPr lang="en-US" sz="2400" baseline="0" noProof="0" dirty="0" smtClean="0"/>
                        <a:t> and moisture-resistant</a:t>
                      </a:r>
                      <a:endParaRPr lang="en-US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err="1" smtClean="0"/>
                        <a:t>Phenolics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Adhesives for joining plies</a:t>
                      </a:r>
                      <a:r>
                        <a:rPr lang="en-US" sz="2400" baseline="0" noProof="0" dirty="0" smtClean="0"/>
                        <a:t> in plywood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Strong, moisture resistant</a:t>
                      </a:r>
                      <a:endParaRPr lang="en-US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ikdörtgen 3"/>
          <p:cNvSpPr/>
          <p:nvPr/>
        </p:nvSpPr>
        <p:spPr>
          <a:xfrm>
            <a:off x="0" y="528935"/>
            <a:ext cx="914399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2800" b="1" dirty="0" smtClean="0"/>
              <a:t>3. P</a:t>
            </a:r>
            <a:r>
              <a:rPr lang="en-US" sz="2800" b="1" dirty="0" err="1" smtClean="0"/>
              <a:t>olymers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62896"/>
            <a:ext cx="85217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 smtClean="0"/>
              <a:t>A </a:t>
            </a:r>
            <a:r>
              <a:rPr lang="en-US" sz="2000" dirty="0"/>
              <a:t>composite is composed of two (or more)</a:t>
            </a:r>
            <a:r>
              <a:rPr lang="tr-TR" sz="2000" dirty="0"/>
              <a:t> </a:t>
            </a:r>
            <a:r>
              <a:rPr lang="en-US" sz="2000" dirty="0"/>
              <a:t>individual </a:t>
            </a:r>
            <a:r>
              <a:rPr lang="en-US" sz="2000" dirty="0" smtClean="0"/>
              <a:t>materials</a:t>
            </a:r>
            <a:r>
              <a:rPr lang="tr-TR" sz="2000" smtClean="0"/>
              <a:t> </a:t>
            </a:r>
            <a:r>
              <a:rPr lang="en-US" sz="2000" smtClean="0"/>
              <a:t>— </a:t>
            </a:r>
            <a:r>
              <a:rPr lang="en-US" sz="2000" dirty="0"/>
              <a:t>metals, ceramics, and polymers</a:t>
            </a:r>
            <a:r>
              <a:rPr lang="en-US" sz="2000" dirty="0" smtClean="0"/>
              <a:t>.</a:t>
            </a:r>
            <a:endParaRPr lang="tr-TR" sz="2000" dirty="0"/>
          </a:p>
        </p:txBody>
      </p:sp>
      <p:sp>
        <p:nvSpPr>
          <p:cNvPr id="3" name="Rectangle 2"/>
          <p:cNvSpPr/>
          <p:nvPr/>
        </p:nvSpPr>
        <p:spPr>
          <a:xfrm>
            <a:off x="293914" y="3784600"/>
            <a:ext cx="60452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One of the most common and familiar composites is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fiberglass</a:t>
            </a:r>
            <a:endParaRPr lang="tr-TR" b="1" i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defRPr/>
            </a:pPr>
            <a:endParaRPr lang="tr-TR" dirty="0"/>
          </a:p>
          <a:p>
            <a:pPr algn="ctr">
              <a:defRPr/>
            </a:pP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Fiberglass</a:t>
            </a:r>
            <a:r>
              <a:rPr lang="tr-TR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= </a:t>
            </a:r>
            <a:r>
              <a:rPr lang="tr-TR" b="1" dirty="0" err="1" smtClean="0">
                <a:solidFill>
                  <a:schemeClr val="accent5">
                    <a:lumMod val="50000"/>
                  </a:schemeClr>
                </a:solidFill>
              </a:rPr>
              <a:t>Glass</a:t>
            </a:r>
            <a:r>
              <a:rPr lang="tr-T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b="1" dirty="0">
                <a:solidFill>
                  <a:schemeClr val="accent5">
                    <a:lumMod val="50000"/>
                  </a:schemeClr>
                </a:solidFill>
              </a:rPr>
              <a:t>fiber + </a:t>
            </a:r>
            <a:r>
              <a:rPr lang="tr-TR" b="1" dirty="0" err="1">
                <a:solidFill>
                  <a:schemeClr val="accent5">
                    <a:lumMod val="50000"/>
                  </a:schemeClr>
                </a:solidFill>
              </a:rPr>
              <a:t>polymeric</a:t>
            </a:r>
            <a:r>
              <a:rPr lang="tr-TR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5">
                    <a:lumMod val="50000"/>
                  </a:schemeClr>
                </a:solidFill>
              </a:rPr>
              <a:t>material</a:t>
            </a:r>
            <a:endParaRPr lang="tr-TR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algn="ctr">
              <a:defRPr/>
            </a:pPr>
            <a:endParaRPr lang="tr-TR" b="1" dirty="0">
              <a:solidFill>
                <a:schemeClr val="accent5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en-US" dirty="0" smtClean="0"/>
              <a:t>Small</a:t>
            </a:r>
            <a:r>
              <a:rPr lang="tr-TR" dirty="0" smtClean="0"/>
              <a:t> </a:t>
            </a:r>
            <a:r>
              <a:rPr lang="en-US" dirty="0"/>
              <a:t>glass  fibers  are embedded  within  a  polymeric  material</a:t>
            </a:r>
            <a:r>
              <a:rPr lang="tr-TR" dirty="0"/>
              <a:t> </a:t>
            </a:r>
            <a:r>
              <a:rPr lang="en-US" dirty="0"/>
              <a:t>(normally  an  epoxy  or</a:t>
            </a:r>
            <a:r>
              <a:rPr lang="tr-TR" dirty="0"/>
              <a:t> </a:t>
            </a:r>
            <a:r>
              <a:rPr lang="en-US" dirty="0"/>
              <a:t>polyester). </a:t>
            </a:r>
            <a:endParaRPr lang="tr-TR" dirty="0" smtClean="0"/>
          </a:p>
          <a:p>
            <a:pPr algn="just">
              <a:defRPr/>
            </a:pPr>
            <a:endParaRPr lang="tr-TR" dirty="0"/>
          </a:p>
          <a:p>
            <a:pPr algn="just">
              <a:defRPr/>
            </a:pPr>
            <a:r>
              <a:rPr lang="en-US" dirty="0" smtClean="0"/>
              <a:t>Thus</a:t>
            </a:r>
            <a:r>
              <a:rPr lang="en-US" dirty="0"/>
              <a:t>, the resulting fiberglass is</a:t>
            </a:r>
            <a:r>
              <a:rPr lang="tr-TR" dirty="0"/>
              <a:t> </a:t>
            </a:r>
            <a:r>
              <a:rPr lang="en-US" dirty="0"/>
              <a:t>relatively </a:t>
            </a:r>
            <a:r>
              <a:rPr lang="en-US" b="1" dirty="0">
                <a:solidFill>
                  <a:srgbClr val="C00000"/>
                </a:solidFill>
              </a:rPr>
              <a:t>stiff, strong, flexible, and ductile</a:t>
            </a:r>
            <a:r>
              <a:rPr lang="en-US" dirty="0"/>
              <a:t>. In addition, it has</a:t>
            </a:r>
            <a:r>
              <a:rPr lang="tr-TR" dirty="0"/>
              <a:t> </a:t>
            </a:r>
            <a:r>
              <a:rPr lang="en-US" dirty="0"/>
              <a:t>a low </a:t>
            </a:r>
            <a:r>
              <a:rPr lang="en-US" dirty="0" err="1"/>
              <a:t>densit</a:t>
            </a:r>
            <a:r>
              <a:rPr lang="tr-TR" dirty="0"/>
              <a:t>y.</a:t>
            </a: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0744" y="4800361"/>
            <a:ext cx="2600856" cy="195064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6" name="Dikdörtgen 5"/>
          <p:cNvSpPr/>
          <p:nvPr/>
        </p:nvSpPr>
        <p:spPr>
          <a:xfrm>
            <a:off x="0" y="528935"/>
            <a:ext cx="9144000" cy="523220"/>
          </a:xfrm>
          <a:prstGeom prst="rect">
            <a:avLst/>
          </a:prstGeom>
          <a:blipFill>
            <a:blip r:embed="rId5" cstate="print"/>
            <a:tile tx="0" ty="0" sx="100000" sy="100000" flip="none" algn="tl"/>
          </a:blipFill>
          <a:ln cap="rnd">
            <a:solidFill>
              <a:schemeClr val="tx1"/>
            </a:solidFill>
            <a:bevel/>
          </a:ln>
        </p:spPr>
        <p:txBody>
          <a:bodyPr wrap="square">
            <a:spAutoFit/>
          </a:bodyPr>
          <a:lstStyle/>
          <a:p>
            <a:r>
              <a:rPr lang="tr-TR" sz="2800" b="1" dirty="0" smtClean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Composites</a:t>
            </a:r>
            <a:r>
              <a:rPr lang="tr-TR" sz="28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3553" name="Picture 1" descr="C:\Users\Guldem\Pictures\guler\18-24 temmuz 2013 ilk tatilimiz bodrum\IMG_258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6600" y="2616200"/>
            <a:ext cx="1752600" cy="2336800"/>
          </a:xfrm>
          <a:prstGeom prst="rect">
            <a:avLst/>
          </a:prstGeom>
          <a:noFill/>
        </p:spPr>
      </p:pic>
      <p:pic>
        <p:nvPicPr>
          <p:cNvPr id="23554" name="Picture 2" descr="C:\Users\Guldem\Pictures\guler\18-24 temmuz 2013 ilk tatilimiz bodrum\IMG_258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2971800"/>
            <a:ext cx="1962150" cy="2616200"/>
          </a:xfrm>
          <a:prstGeom prst="rect">
            <a:avLst/>
          </a:prstGeom>
          <a:noFill/>
        </p:spPr>
      </p:pic>
      <p:sp>
        <p:nvSpPr>
          <p:cNvPr id="9" name="8 Metin kutusu"/>
          <p:cNvSpPr txBox="1"/>
          <p:nvPr/>
        </p:nvSpPr>
        <p:spPr>
          <a:xfrm>
            <a:off x="6934200" y="274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Anchor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304800" y="2286000"/>
            <a:ext cx="632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 smtClean="0"/>
              <a:t>The design goal</a:t>
            </a:r>
            <a:r>
              <a:rPr lang="tr-TR" sz="2000" dirty="0" smtClean="0"/>
              <a:t> </a:t>
            </a:r>
            <a:r>
              <a:rPr lang="en-US" sz="2000" dirty="0" smtClean="0"/>
              <a:t>of a composite is to achieve </a:t>
            </a:r>
            <a:r>
              <a:rPr lang="en-US" sz="2000" i="1" dirty="0" smtClean="0"/>
              <a:t>a combination of properties that is not displayed by</a:t>
            </a:r>
            <a:r>
              <a:rPr lang="tr-TR" sz="2000" i="1" dirty="0" smtClean="0"/>
              <a:t> </a:t>
            </a:r>
            <a:r>
              <a:rPr lang="en-US" sz="2000" i="1" dirty="0" smtClean="0"/>
              <a:t>any single material</a:t>
            </a:r>
            <a:r>
              <a:rPr lang="en-US" sz="2000" dirty="0" smtClean="0"/>
              <a:t>, and also to </a:t>
            </a:r>
            <a:r>
              <a:rPr lang="en-US" sz="2000" i="1" dirty="0" smtClean="0"/>
              <a:t>incorporate the best</a:t>
            </a:r>
            <a:r>
              <a:rPr lang="tr-TR" sz="2000" i="1" dirty="0" smtClean="0"/>
              <a:t> </a:t>
            </a:r>
            <a:r>
              <a:rPr lang="en-US" sz="2000" i="1" dirty="0" smtClean="0"/>
              <a:t>characteristics of each of the</a:t>
            </a:r>
            <a:r>
              <a:rPr lang="tr-TR" sz="2000" i="1" dirty="0" smtClean="0"/>
              <a:t> </a:t>
            </a:r>
            <a:r>
              <a:rPr lang="en-US" sz="2000" i="1" dirty="0" smtClean="0"/>
              <a:t>component materials</a:t>
            </a:r>
            <a:r>
              <a:rPr lang="en-US" sz="2000" dirty="0" smtClean="0"/>
              <a:t>.</a:t>
            </a:r>
            <a:endParaRPr lang="tr-TR" sz="20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74320" y="1219200"/>
            <a:ext cx="85648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400" dirty="0" smtClean="0"/>
              <a:t> Possible to produce </a:t>
            </a:r>
            <a:r>
              <a:rPr lang="tr-TR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lightweight, strong, ductile, high temperature -resistant materials</a:t>
            </a:r>
            <a:r>
              <a:rPr lang="tr-TR" sz="2400" dirty="0" smtClean="0"/>
              <a:t>. </a:t>
            </a:r>
            <a:endParaRPr lang="en-US" sz="2400" dirty="0" smtClean="0"/>
          </a:p>
        </p:txBody>
      </p:sp>
      <p:sp>
        <p:nvSpPr>
          <p:cNvPr id="5" name="Dikdörtgen 4"/>
          <p:cNvSpPr/>
          <p:nvPr/>
        </p:nvSpPr>
        <p:spPr>
          <a:xfrm>
            <a:off x="0" y="528935"/>
            <a:ext cx="9144000" cy="52322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cap="rnd">
            <a:solidFill>
              <a:schemeClr val="tx1"/>
            </a:solidFill>
            <a:bevel/>
          </a:ln>
        </p:spPr>
        <p:txBody>
          <a:bodyPr wrap="square">
            <a:spAutoFit/>
          </a:bodyPr>
          <a:lstStyle/>
          <a:p>
            <a:r>
              <a:rPr lang="tr-TR" sz="2800" b="1" dirty="0" smtClean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Composites</a:t>
            </a:r>
            <a:r>
              <a:rPr lang="tr-TR" sz="28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1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69271"/>
              </p:ext>
            </p:extLst>
          </p:nvPr>
        </p:nvGraphicFramePr>
        <p:xfrm>
          <a:off x="381000" y="2545251"/>
          <a:ext cx="8458200" cy="4160349"/>
        </p:xfrm>
        <a:graphic>
          <a:graphicData uri="http://schemas.openxmlformats.org/drawingml/2006/table">
            <a:tbl>
              <a:tblPr firstRow="1" bandRow="1"/>
              <a:tblGrid>
                <a:gridCol w="20032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1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129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203789">
                <a:tc>
                  <a:txBody>
                    <a:bodyPr/>
                    <a:lstStyle/>
                    <a:p>
                      <a:pPr algn="ctr"/>
                      <a:r>
                        <a:rPr lang="tr-TR" sz="2400" b="1" noProof="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Composites</a:t>
                      </a:r>
                      <a:endParaRPr lang="en-US" sz="2400" b="1" noProof="0" dirty="0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Examples of Applications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Properties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1894"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Graphite</a:t>
                      </a:r>
                      <a:r>
                        <a:rPr lang="tr-TR" sz="2200" noProof="0" dirty="0" smtClean="0"/>
                        <a:t>-</a:t>
                      </a:r>
                      <a:r>
                        <a:rPr lang="tr-TR" sz="2200" noProof="0" dirty="0" err="1" smtClean="0"/>
                        <a:t>epoxy</a:t>
                      </a:r>
                      <a:endParaRPr lang="en-US" sz="2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Aircraft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components</a:t>
                      </a:r>
                      <a:endParaRPr lang="en-US" sz="2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High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strength</a:t>
                      </a:r>
                      <a:r>
                        <a:rPr lang="tr-TR" sz="2200" baseline="0" noProof="0" dirty="0" smtClean="0"/>
                        <a:t>-</a:t>
                      </a:r>
                      <a:r>
                        <a:rPr lang="tr-TR" sz="2200" baseline="0" noProof="0" dirty="0" err="1" smtClean="0"/>
                        <a:t>to</a:t>
                      </a:r>
                      <a:r>
                        <a:rPr lang="tr-TR" sz="2200" baseline="0" noProof="0" dirty="0" smtClean="0"/>
                        <a:t>-</a:t>
                      </a:r>
                      <a:r>
                        <a:rPr lang="tr-TR" sz="2200" baseline="0" noProof="0" dirty="0" err="1" smtClean="0"/>
                        <a:t>weight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ratio</a:t>
                      </a:r>
                      <a:endParaRPr lang="en-US" sz="2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2642"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smtClean="0"/>
                        <a:t>Tungsten </a:t>
                      </a:r>
                      <a:r>
                        <a:rPr lang="tr-TR" sz="2200" noProof="0" dirty="0" err="1" smtClean="0"/>
                        <a:t>carbide</a:t>
                      </a:r>
                      <a:r>
                        <a:rPr lang="tr-TR" sz="2200" noProof="0" dirty="0" smtClean="0"/>
                        <a:t>-</a:t>
                      </a:r>
                      <a:r>
                        <a:rPr lang="tr-TR" sz="2200" noProof="0" dirty="0" err="1" smtClean="0"/>
                        <a:t>cobalt</a:t>
                      </a:r>
                      <a:r>
                        <a:rPr lang="tr-TR" sz="2200" noProof="0" dirty="0" smtClean="0"/>
                        <a:t> (WC-</a:t>
                      </a:r>
                      <a:r>
                        <a:rPr lang="tr-TR" sz="2200" noProof="0" dirty="0" err="1" smtClean="0"/>
                        <a:t>Co</a:t>
                      </a:r>
                      <a:r>
                        <a:rPr lang="tr-TR" sz="2200" noProof="0" dirty="0" smtClean="0"/>
                        <a:t>)</a:t>
                      </a:r>
                      <a:endParaRPr lang="en-US" sz="2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Carbide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cutting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tools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for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machining</a:t>
                      </a:r>
                      <a:endParaRPr lang="en-US" sz="2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High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hardness</a:t>
                      </a:r>
                      <a:r>
                        <a:rPr lang="tr-TR" sz="2200" baseline="0" noProof="0" dirty="0" smtClean="0"/>
                        <a:t>, yet </a:t>
                      </a:r>
                      <a:r>
                        <a:rPr lang="tr-TR" sz="2200" baseline="0" noProof="0" dirty="0" err="1" smtClean="0"/>
                        <a:t>good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shock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resistance</a:t>
                      </a:r>
                      <a:endParaRPr lang="en-US" sz="2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02642"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Titanium</a:t>
                      </a:r>
                      <a:r>
                        <a:rPr lang="tr-TR" sz="2200" baseline="0" noProof="0" dirty="0" smtClean="0"/>
                        <a:t>-</a:t>
                      </a:r>
                      <a:r>
                        <a:rPr lang="tr-TR" sz="2200" baseline="0" noProof="0" dirty="0" err="1" smtClean="0"/>
                        <a:t>clad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steel</a:t>
                      </a:r>
                      <a:endParaRPr lang="en-US" sz="2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Reactor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vessels</a:t>
                      </a:r>
                      <a:endParaRPr lang="en-US" sz="22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200" noProof="0" dirty="0" err="1" smtClean="0"/>
                        <a:t>Low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cost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and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high</a:t>
                      </a:r>
                      <a:r>
                        <a:rPr lang="tr-TR" sz="2200" noProof="0" dirty="0" smtClean="0"/>
                        <a:t> </a:t>
                      </a:r>
                      <a:r>
                        <a:rPr lang="tr-TR" sz="2200" noProof="0" dirty="0" err="1" smtClean="0"/>
                        <a:t>strength</a:t>
                      </a:r>
                      <a:r>
                        <a:rPr lang="tr-TR" sz="2200" noProof="0" dirty="0" smtClean="0"/>
                        <a:t> of </a:t>
                      </a:r>
                      <a:r>
                        <a:rPr lang="tr-TR" sz="2200" noProof="0" dirty="0" err="1" smtClean="0"/>
                        <a:t>steel</a:t>
                      </a:r>
                      <a:r>
                        <a:rPr lang="tr-TR" sz="2200" noProof="0" dirty="0" smtClean="0"/>
                        <a:t>,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with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the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corrosion</a:t>
                      </a:r>
                      <a:r>
                        <a:rPr lang="tr-TR" sz="2200" baseline="0" noProof="0" dirty="0" smtClean="0"/>
                        <a:t> </a:t>
                      </a:r>
                      <a:r>
                        <a:rPr lang="tr-TR" sz="2200" baseline="0" noProof="0" dirty="0" err="1" smtClean="0"/>
                        <a:t>resistance</a:t>
                      </a:r>
                      <a:r>
                        <a:rPr lang="tr-TR" sz="2200" baseline="0" noProof="0" dirty="0" smtClean="0"/>
                        <a:t> of </a:t>
                      </a:r>
                      <a:r>
                        <a:rPr lang="tr-TR" sz="2200" baseline="0" noProof="0" dirty="0" err="1" smtClean="0"/>
                        <a:t>titanium</a:t>
                      </a:r>
                      <a:endParaRPr lang="en-US" sz="2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22144" y="1323975"/>
            <a:ext cx="7604125" cy="4543425"/>
            <a:chOff x="384" y="251"/>
            <a:chExt cx="5078" cy="2857"/>
          </a:xfrm>
        </p:grpSpPr>
        <p:pic>
          <p:nvPicPr>
            <p:cNvPr id="3" name="Picture 2" descr="C:\My Documents\Linktools\Ch01\fig 01_04R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251"/>
              <a:ext cx="4992" cy="2857"/>
            </a:xfrm>
            <a:prstGeom prst="rect">
              <a:avLst/>
            </a:prstGeom>
            <a:noFill/>
          </p:spPr>
        </p:pic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 rot="5400000">
              <a:off x="4622" y="984"/>
              <a:ext cx="1538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800">
                  <a:latin typeface="Times New Roman" pitchFamily="18" charset="0"/>
                </a:rPr>
                <a:t>© 2003 Brooks/Cole Publishing / Thomson Learning™</a:t>
              </a:r>
            </a:p>
          </p:txBody>
        </p:sp>
      </p:grp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144" y="609600"/>
            <a:ext cx="80930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tr-TR" sz="2000" b="1" i="1" dirty="0" smtClean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en-US" sz="2000" b="1" i="1" dirty="0" err="1" smtClean="0">
                <a:solidFill>
                  <a:schemeClr val="accent1">
                    <a:lumMod val="50000"/>
                  </a:schemeClr>
                </a:solidFill>
              </a:rPr>
              <a:t>trengths</a:t>
            </a:r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</a:rPr>
              <a:t>of various categories of materials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800" y="1068556"/>
            <a:ext cx="8813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 smtClean="0"/>
              <a:t>Materials </a:t>
            </a:r>
            <a:r>
              <a:rPr lang="en-US" sz="2000" dirty="0"/>
              <a:t>that are utilized in high-technology (or high-tech) applications are </a:t>
            </a:r>
            <a:r>
              <a:rPr lang="tr-TR" sz="2000" dirty="0" err="1" smtClean="0"/>
              <a:t>called</a:t>
            </a:r>
            <a:r>
              <a:rPr lang="tr-TR" sz="2000" dirty="0" smtClean="0"/>
              <a:t> as an</a:t>
            </a:r>
            <a:r>
              <a:rPr lang="en-US" sz="2000" dirty="0" smtClean="0"/>
              <a:t> </a:t>
            </a:r>
            <a:r>
              <a:rPr lang="en-US" sz="2000" b="1" dirty="0">
                <a:solidFill>
                  <a:srgbClr val="0033FF"/>
                </a:solidFill>
              </a:rPr>
              <a:t>advanced materials</a:t>
            </a:r>
            <a:r>
              <a:rPr lang="en-US" sz="2000" dirty="0"/>
              <a:t>. </a:t>
            </a:r>
            <a:endParaRPr lang="tr-TR" sz="2000" dirty="0"/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tr-TR" sz="2000" dirty="0" smtClean="0"/>
              <a:t>H</a:t>
            </a:r>
            <a:r>
              <a:rPr lang="en-US" sz="2000" dirty="0" err="1" smtClean="0"/>
              <a:t>igh</a:t>
            </a:r>
            <a:r>
              <a:rPr lang="en-US" sz="2000" dirty="0" smtClean="0"/>
              <a:t> </a:t>
            </a:r>
            <a:r>
              <a:rPr lang="en-US" sz="2000" dirty="0" err="1" smtClean="0"/>
              <a:t>technolog</a:t>
            </a:r>
            <a:r>
              <a:rPr lang="tr-TR" sz="2000" dirty="0" err="1" smtClean="0"/>
              <a:t>ical</a:t>
            </a:r>
            <a:r>
              <a:rPr lang="en-US" sz="2000" dirty="0" smtClean="0"/>
              <a:t> device</a:t>
            </a:r>
            <a:r>
              <a:rPr lang="tr-TR" sz="2000" dirty="0" smtClean="0"/>
              <a:t>s</a:t>
            </a:r>
            <a:r>
              <a:rPr lang="en-US" sz="2000" dirty="0" smtClean="0"/>
              <a:t> </a:t>
            </a:r>
            <a:r>
              <a:rPr lang="en-US" sz="2000" dirty="0"/>
              <a:t>or </a:t>
            </a:r>
            <a:r>
              <a:rPr lang="en-US" sz="2000" dirty="0" smtClean="0"/>
              <a:t>product</a:t>
            </a:r>
            <a:r>
              <a:rPr lang="tr-TR" sz="2000" dirty="0" smtClean="0"/>
              <a:t>s e.i.: </a:t>
            </a:r>
            <a:r>
              <a:rPr lang="en-US" sz="2000" b="1" dirty="0" smtClean="0">
                <a:solidFill>
                  <a:srgbClr val="00B050"/>
                </a:solidFill>
              </a:rPr>
              <a:t>electronic  </a:t>
            </a:r>
            <a:r>
              <a:rPr lang="en-US" sz="2000" b="1" dirty="0">
                <a:solidFill>
                  <a:srgbClr val="00B050"/>
                </a:solidFill>
              </a:rPr>
              <a:t>equipment</a:t>
            </a:r>
            <a:r>
              <a:rPr lang="tr-TR" sz="2000" b="1" dirty="0">
                <a:solidFill>
                  <a:srgbClr val="00B050"/>
                </a:solidFill>
              </a:rPr>
              <a:t>s</a:t>
            </a:r>
            <a:r>
              <a:rPr lang="en-US" sz="2000" b="1" dirty="0">
                <a:solidFill>
                  <a:srgbClr val="00B050"/>
                </a:solidFill>
              </a:rPr>
              <a:t>  </a:t>
            </a:r>
            <a:r>
              <a:rPr lang="en-US" sz="2000" b="1" dirty="0" smtClean="0">
                <a:solidFill>
                  <a:srgbClr val="00B050"/>
                </a:solidFill>
              </a:rPr>
              <a:t>(CD/DVD  </a:t>
            </a:r>
            <a:r>
              <a:rPr lang="en-US" sz="2000" b="1" dirty="0">
                <a:solidFill>
                  <a:srgbClr val="00B050"/>
                </a:solidFill>
              </a:rPr>
              <a:t>players, etc.), </a:t>
            </a:r>
            <a:r>
              <a:rPr lang="en-US" sz="2000" b="1" dirty="0" smtClean="0">
                <a:solidFill>
                  <a:srgbClr val="00B050"/>
                </a:solidFill>
              </a:rPr>
              <a:t>computers, </a:t>
            </a:r>
            <a:r>
              <a:rPr lang="en-US" sz="2000" b="1" dirty="0">
                <a:solidFill>
                  <a:srgbClr val="00B050"/>
                </a:solidFill>
              </a:rPr>
              <a:t>fiber-optic systems, </a:t>
            </a:r>
            <a:r>
              <a:rPr lang="tr-TR" sz="2000" b="1" dirty="0">
                <a:solidFill>
                  <a:srgbClr val="00B050"/>
                </a:solidFill>
              </a:rPr>
              <a:t>s</a:t>
            </a:r>
            <a:r>
              <a:rPr lang="en-US" sz="2000" b="1" dirty="0" err="1">
                <a:solidFill>
                  <a:srgbClr val="00B050"/>
                </a:solidFill>
              </a:rPr>
              <a:t>pacecraft</a:t>
            </a:r>
            <a:r>
              <a:rPr lang="en-US" sz="2000" b="1" dirty="0">
                <a:solidFill>
                  <a:srgbClr val="00B050"/>
                </a:solidFill>
              </a:rPr>
              <a:t>, aircraft, and military rocketry</a:t>
            </a:r>
            <a:r>
              <a:rPr lang="tr-TR" sz="2000" b="1" dirty="0">
                <a:solidFill>
                  <a:srgbClr val="00B050"/>
                </a:solidFill>
              </a:rPr>
              <a:t> so on</a:t>
            </a:r>
            <a:r>
              <a:rPr lang="tr-TR" sz="2000" b="1" dirty="0" smtClean="0">
                <a:solidFill>
                  <a:srgbClr val="00B050"/>
                </a:solidFill>
              </a:rPr>
              <a:t>…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These </a:t>
            </a:r>
            <a:r>
              <a:rPr lang="en-US" sz="2000" dirty="0" smtClean="0"/>
              <a:t>advanced</a:t>
            </a:r>
            <a:r>
              <a:rPr lang="tr-TR" sz="2000" dirty="0" smtClean="0"/>
              <a:t> </a:t>
            </a:r>
            <a:r>
              <a:rPr lang="en-US" sz="2000" dirty="0" smtClean="0"/>
              <a:t>materials </a:t>
            </a:r>
            <a:r>
              <a:rPr lang="en-US" sz="2000" dirty="0"/>
              <a:t>are typically traditional materials </a:t>
            </a:r>
            <a:r>
              <a:rPr lang="en-US" sz="2000" b="1" dirty="0" smtClean="0"/>
              <a:t>whose</a:t>
            </a:r>
            <a:r>
              <a:rPr lang="tr-TR" sz="2000" b="1" dirty="0" smtClean="0"/>
              <a:t> </a:t>
            </a:r>
            <a:r>
              <a:rPr lang="en-US" sz="2000" b="1" dirty="0" smtClean="0"/>
              <a:t>properties </a:t>
            </a:r>
            <a:r>
              <a:rPr lang="en-US" sz="2000" b="1" dirty="0"/>
              <a:t>have been </a:t>
            </a:r>
            <a:r>
              <a:rPr lang="en-US" sz="2000" b="1" dirty="0" smtClean="0"/>
              <a:t>enhanced,</a:t>
            </a:r>
            <a:r>
              <a:rPr lang="tr-TR" sz="2000" b="1" dirty="0" smtClean="0"/>
              <a:t> </a:t>
            </a:r>
            <a:r>
              <a:rPr lang="en-US" sz="2000" b="1" dirty="0" smtClean="0"/>
              <a:t>and </a:t>
            </a:r>
            <a:r>
              <a:rPr lang="en-US" sz="2000" b="1" dirty="0"/>
              <a:t>also newly </a:t>
            </a:r>
            <a:r>
              <a:rPr lang="en-US" sz="2000" b="1" dirty="0" smtClean="0"/>
              <a:t>developed</a:t>
            </a:r>
            <a:r>
              <a:rPr lang="tr-TR" sz="2000" dirty="0"/>
              <a:t>.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1725" y="3748087"/>
            <a:ext cx="2606675" cy="220345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228600" y="6019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tr-TR" sz="2000" dirty="0">
                <a:solidFill>
                  <a:srgbClr val="000000"/>
                </a:solidFill>
              </a:rPr>
              <a:t>T</a:t>
            </a:r>
            <a:r>
              <a:rPr lang="en-US" sz="2000" dirty="0">
                <a:solidFill>
                  <a:srgbClr val="000000"/>
                </a:solidFill>
              </a:rPr>
              <a:t>hey may be</a:t>
            </a:r>
            <a:r>
              <a:rPr lang="tr-TR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of all material types (</a:t>
            </a:r>
            <a:r>
              <a:rPr lang="en-US" sz="2000" dirty="0" err="1" smtClean="0">
                <a:solidFill>
                  <a:srgbClr val="000000"/>
                </a:solidFill>
              </a:rPr>
              <a:t>e.g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000000"/>
                </a:solidFill>
              </a:rPr>
              <a:t>metals, ceramics, polymers), </a:t>
            </a:r>
            <a:r>
              <a:rPr lang="en-US" sz="2000" i="1" dirty="0" smtClean="0">
                <a:solidFill>
                  <a:srgbClr val="000000"/>
                </a:solidFill>
              </a:rPr>
              <a:t>normally </a:t>
            </a:r>
            <a:r>
              <a:rPr lang="en-US" sz="2000" i="1" dirty="0">
                <a:solidFill>
                  <a:srgbClr val="000000"/>
                </a:solidFill>
              </a:rPr>
              <a:t>expensive.</a:t>
            </a:r>
            <a:endParaRPr lang="tr-TR" sz="2000" i="1" dirty="0">
              <a:solidFill>
                <a:srgbClr val="000000"/>
              </a:solidFill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9500" y="3689350"/>
            <a:ext cx="2276475" cy="227488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253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" y="3873500"/>
            <a:ext cx="2857500" cy="1952625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7" name="6 Metin kutusu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1">
                    <a:lumMod val="50000"/>
                  </a:schemeClr>
                </a:solidFill>
              </a:rPr>
              <a:t>Advanced </a:t>
            </a:r>
            <a:r>
              <a:rPr lang="tr-TR" sz="2800" b="1" dirty="0" err="1" smtClean="0">
                <a:solidFill>
                  <a:schemeClr val="accent1">
                    <a:lumMod val="50000"/>
                  </a:schemeClr>
                </a:solidFill>
              </a:rPr>
              <a:t>materials</a:t>
            </a:r>
            <a:endParaRPr lang="tr-TR" sz="28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0" y="3048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Historical perspective </a:t>
            </a:r>
            <a:r>
              <a:rPr lang="tr-TR" sz="2400" dirty="0" smtClean="0">
                <a:solidFill>
                  <a:srgbClr val="C00000"/>
                </a:solidFill>
              </a:rPr>
              <a:t>: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152400" y="2045732"/>
            <a:ext cx="8839200" cy="409342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4625" indent="-174625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b="1" dirty="0" err="1"/>
              <a:t>Paleolithic</a:t>
            </a:r>
            <a:r>
              <a:rPr lang="en-US" b="1" dirty="0"/>
              <a:t> </a:t>
            </a:r>
            <a:r>
              <a:rPr lang="en-US" dirty="0"/>
              <a:t>(40,000 to 100,000 </a:t>
            </a:r>
            <a:r>
              <a:rPr lang="en-US" dirty="0" err="1"/>
              <a:t>yrs</a:t>
            </a:r>
            <a:r>
              <a:rPr lang="en-US" dirty="0"/>
              <a:t> ago): Stone tools </a:t>
            </a:r>
            <a:r>
              <a:rPr lang="en-US" dirty="0" smtClean="0"/>
              <a:t>and</a:t>
            </a:r>
            <a:r>
              <a:rPr lang="tr-TR" dirty="0" smtClean="0"/>
              <a:t> </a:t>
            </a:r>
            <a:r>
              <a:rPr lang="en-US" dirty="0" smtClean="0"/>
              <a:t>clay </a:t>
            </a:r>
            <a:r>
              <a:rPr lang="en-US" dirty="0"/>
              <a:t>pots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Mesolithic </a:t>
            </a:r>
            <a:r>
              <a:rPr lang="en-US" dirty="0"/>
              <a:t>(10,000 to 40,000 </a:t>
            </a:r>
            <a:r>
              <a:rPr lang="en-US" dirty="0" err="1"/>
              <a:t>yrs</a:t>
            </a:r>
            <a:r>
              <a:rPr lang="en-US" dirty="0"/>
              <a:t> ago): Extensive use </a:t>
            </a:r>
            <a:r>
              <a:rPr lang="en-US" dirty="0" smtClean="0"/>
              <a:t>of</a:t>
            </a:r>
            <a:r>
              <a:rPr lang="tr-TR" dirty="0" smtClean="0"/>
              <a:t> </a:t>
            </a:r>
            <a:r>
              <a:rPr lang="en-US" dirty="0" smtClean="0"/>
              <a:t>stone </a:t>
            </a:r>
            <a:r>
              <a:rPr lang="en-US" dirty="0"/>
              <a:t>tools and clay, stone statues, ochre (pigment)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Copper Age </a:t>
            </a:r>
            <a:r>
              <a:rPr lang="en-US" dirty="0"/>
              <a:t>(5,000 to 10,000 </a:t>
            </a:r>
            <a:r>
              <a:rPr lang="en-US" dirty="0" err="1"/>
              <a:t>yrs</a:t>
            </a:r>
            <a:r>
              <a:rPr lang="en-US" dirty="0"/>
              <a:t> ago): </a:t>
            </a:r>
            <a:r>
              <a:rPr lang="en-US" dirty="0" smtClean="0"/>
              <a:t>Copper</a:t>
            </a:r>
            <a:r>
              <a:rPr lang="tr-TR" dirty="0" smtClean="0"/>
              <a:t> </a:t>
            </a:r>
            <a:r>
              <a:rPr lang="en-US" dirty="0" smtClean="0"/>
              <a:t>ornaments</a:t>
            </a:r>
            <a:r>
              <a:rPr lang="en-US" dirty="0"/>
              <a:t>, earthenware, metal smelting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• </a:t>
            </a:r>
            <a:r>
              <a:rPr lang="en-US" b="1" dirty="0"/>
              <a:t>Bronze Age </a:t>
            </a:r>
            <a:r>
              <a:rPr lang="en-US" dirty="0"/>
              <a:t>(3,000 to 5,000 </a:t>
            </a:r>
            <a:r>
              <a:rPr lang="en-US" dirty="0" err="1"/>
              <a:t>yrs</a:t>
            </a:r>
            <a:r>
              <a:rPr lang="en-US" dirty="0"/>
              <a:t> ago): Bronze (Cu/</a:t>
            </a:r>
            <a:r>
              <a:rPr lang="en-US" dirty="0" err="1"/>
              <a:t>Sn</a:t>
            </a:r>
            <a:r>
              <a:rPr lang="en-US" dirty="0" smtClean="0"/>
              <a:t>),</a:t>
            </a:r>
            <a:r>
              <a:rPr lang="tr-TR" dirty="0" smtClean="0"/>
              <a:t> </a:t>
            </a:r>
            <a:r>
              <a:rPr lang="en-US" dirty="0" smtClean="0"/>
              <a:t>glass</a:t>
            </a:r>
            <a:r>
              <a:rPr lang="en-US" dirty="0"/>
              <a:t>, iron </a:t>
            </a:r>
            <a:r>
              <a:rPr lang="en-US" dirty="0" smtClean="0"/>
              <a:t>smelting</a:t>
            </a:r>
            <a:endParaRPr lang="tr-TR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Iron Age </a:t>
            </a:r>
            <a:r>
              <a:rPr lang="en-US" dirty="0"/>
              <a:t>(1000 – 3000 </a:t>
            </a:r>
            <a:r>
              <a:rPr lang="en-US" dirty="0" err="1"/>
              <a:t>yrs</a:t>
            </a:r>
            <a:r>
              <a:rPr lang="en-US" dirty="0"/>
              <a:t> ago): Carburized </a:t>
            </a:r>
            <a:r>
              <a:rPr lang="en-US" dirty="0" smtClean="0"/>
              <a:t>Iron,</a:t>
            </a:r>
            <a:r>
              <a:rPr lang="tr-TR" dirty="0" smtClean="0"/>
              <a:t> </a:t>
            </a:r>
            <a:r>
              <a:rPr lang="en-US" dirty="0" smtClean="0"/>
              <a:t>improved </a:t>
            </a:r>
            <a:r>
              <a:rPr lang="en-US" dirty="0"/>
              <a:t>forging, porcelain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Steel and concrete </a:t>
            </a:r>
            <a:r>
              <a:rPr lang="en-US" dirty="0"/>
              <a:t>(100 – 1000 </a:t>
            </a:r>
            <a:r>
              <a:rPr lang="en-US" dirty="0" err="1"/>
              <a:t>yrs</a:t>
            </a:r>
            <a:r>
              <a:rPr lang="en-US" dirty="0"/>
              <a:t> ago)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Polymers </a:t>
            </a:r>
            <a:r>
              <a:rPr lang="en-US" dirty="0"/>
              <a:t>(beginning early 1900s)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• </a:t>
            </a:r>
            <a:r>
              <a:rPr lang="en-US" b="1" dirty="0"/>
              <a:t>Silicon </a:t>
            </a:r>
            <a:r>
              <a:rPr lang="en-US" dirty="0"/>
              <a:t>(60s – 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• </a:t>
            </a:r>
            <a:r>
              <a:rPr lang="en-US" b="1" dirty="0"/>
              <a:t>The present</a:t>
            </a:r>
            <a:r>
              <a:rPr lang="en-US" dirty="0"/>
              <a:t>: Age of bio- and </a:t>
            </a:r>
            <a:r>
              <a:rPr lang="en-US" dirty="0" err="1"/>
              <a:t>nanomaterials</a:t>
            </a:r>
            <a:r>
              <a:rPr lang="en-US" dirty="0"/>
              <a:t>?</a:t>
            </a:r>
          </a:p>
        </p:txBody>
      </p:sp>
      <p:sp>
        <p:nvSpPr>
          <p:cNvPr id="7" name="Dikdörtgen 6"/>
          <p:cNvSpPr/>
          <p:nvPr/>
        </p:nvSpPr>
        <p:spPr>
          <a:xfrm>
            <a:off x="5257800" y="5638800"/>
            <a:ext cx="3759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Materials can define society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2754756" y="1676400"/>
            <a:ext cx="3820405" cy="36933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An extremely brief historical overview</a:t>
            </a:r>
          </a:p>
        </p:txBody>
      </p:sp>
      <p:sp>
        <p:nvSpPr>
          <p:cNvPr id="9" name="8 Dikdörtgen"/>
          <p:cNvSpPr/>
          <p:nvPr/>
        </p:nvSpPr>
        <p:spPr>
          <a:xfrm>
            <a:off x="228600" y="76200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i="1" dirty="0" smtClean="0"/>
              <a:t>T</a:t>
            </a:r>
            <a:r>
              <a:rPr lang="en-US" sz="2000" b="1" i="1" dirty="0" smtClean="0"/>
              <a:t>he development and advancement of civilizations </a:t>
            </a:r>
            <a:r>
              <a:rPr lang="en-US" sz="2000" dirty="0" smtClean="0"/>
              <a:t>have been</a:t>
            </a:r>
            <a:r>
              <a:rPr lang="tr-TR" sz="2000" dirty="0" smtClean="0"/>
              <a:t> </a:t>
            </a:r>
            <a:r>
              <a:rPr lang="en-US" sz="2000" dirty="0" smtClean="0"/>
              <a:t>closely </a:t>
            </a:r>
            <a:r>
              <a:rPr lang="en-US" sz="2000" b="1" dirty="0" smtClean="0"/>
              <a:t>tied to </a:t>
            </a:r>
            <a:r>
              <a:rPr lang="en-US" sz="2000" b="1" i="1" dirty="0" smtClean="0"/>
              <a:t>the members’ ability to produce and manipulate materials to fill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their needs</a:t>
            </a:r>
            <a:r>
              <a:rPr lang="tr-TR" sz="2000" b="1" i="1" dirty="0" smtClean="0"/>
              <a:t>.</a:t>
            </a:r>
            <a:endParaRPr lang="tr-TR" sz="2000" b="1" i="1" dirty="0"/>
          </a:p>
        </p:txBody>
      </p:sp>
    </p:spTree>
    <p:extLst>
      <p:ext uri="{BB962C8B-B14F-4D97-AF65-F5344CB8AC3E}">
        <p14:creationId xmlns:p14="http://schemas.microsoft.com/office/powerpoint/2010/main" val="37028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ChangeArrowheads="1"/>
          </p:cNvSpPr>
          <p:nvPr/>
        </p:nvSpPr>
        <p:spPr bwMode="auto">
          <a:xfrm>
            <a:off x="4811713" y="1524000"/>
            <a:ext cx="4141762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Semiconductors </a:t>
            </a:r>
            <a:r>
              <a:rPr lang="en-US" sz="2000" dirty="0"/>
              <a:t>have electrical properties that are intermediate between the electrical  conductors  </a:t>
            </a:r>
            <a:r>
              <a:rPr lang="en-US" sz="2000" dirty="0" smtClean="0"/>
              <a:t>(</a:t>
            </a:r>
            <a:r>
              <a:rPr lang="tr-TR" sz="2000" dirty="0" err="1" smtClean="0"/>
              <a:t>i.e</a:t>
            </a:r>
            <a:r>
              <a:rPr lang="tr-TR" sz="2000" dirty="0" smtClean="0"/>
              <a:t>.,</a:t>
            </a:r>
            <a:r>
              <a:rPr lang="en-US" sz="2000" dirty="0" smtClean="0"/>
              <a:t> </a:t>
            </a:r>
            <a:r>
              <a:rPr lang="en-US" sz="2000" dirty="0"/>
              <a:t>metals  and  metal  alloys)  and  insulators  </a:t>
            </a:r>
            <a:r>
              <a:rPr lang="en-US" sz="2000" dirty="0" smtClean="0"/>
              <a:t>(</a:t>
            </a:r>
            <a:r>
              <a:rPr lang="tr-TR" sz="2000" dirty="0" err="1" smtClean="0"/>
              <a:t>i.e</a:t>
            </a:r>
            <a:r>
              <a:rPr lang="en-US" sz="2000" dirty="0" smtClean="0"/>
              <a:t>.</a:t>
            </a:r>
            <a:r>
              <a:rPr lang="tr-TR" sz="2000" dirty="0" smtClean="0"/>
              <a:t>,</a:t>
            </a:r>
            <a:r>
              <a:rPr lang="en-US" sz="2000" dirty="0" smtClean="0"/>
              <a:t> </a:t>
            </a:r>
            <a:r>
              <a:rPr lang="en-US" sz="2000" dirty="0"/>
              <a:t>ceramics  and</a:t>
            </a:r>
            <a:r>
              <a:rPr lang="tr-TR" sz="2000" dirty="0"/>
              <a:t> </a:t>
            </a:r>
            <a:r>
              <a:rPr lang="en-US" sz="2000" dirty="0"/>
              <a:t>polymers</a:t>
            </a:r>
            <a:r>
              <a:rPr lang="en-US" sz="2000" dirty="0" smtClean="0"/>
              <a:t>)</a:t>
            </a:r>
            <a:endParaRPr lang="tr-TR" sz="2000" dirty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8331" y="5138922"/>
            <a:ext cx="1737519" cy="1490478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6" name="5 Metin kutusu"/>
          <p:cNvSpPr txBox="1"/>
          <p:nvPr/>
        </p:nvSpPr>
        <p:spPr>
          <a:xfrm>
            <a:off x="0" y="381000"/>
            <a:ext cx="904552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/>
              <a:t>Advanced </a:t>
            </a:r>
            <a:r>
              <a:rPr lang="tr-TR" sz="2800" b="1" dirty="0" err="1" smtClean="0"/>
              <a:t>materials</a:t>
            </a:r>
            <a:r>
              <a:rPr lang="tr-TR" sz="2800" b="1" dirty="0" smtClean="0"/>
              <a:t>- </a:t>
            </a:r>
            <a:r>
              <a:rPr lang="tr-TR" sz="2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Semiconductors</a:t>
            </a:r>
            <a:endParaRPr lang="tr-TR" sz="2400" dirty="0" smtClean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1713" y="3661594"/>
            <a:ext cx="3894137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Silicon</a:t>
            </a:r>
            <a:r>
              <a:rPr lang="en-US" dirty="0"/>
              <a:t> is used to create most semiconductors commercially. </a:t>
            </a:r>
            <a:r>
              <a:rPr lang="tr-TR" dirty="0" smtClean="0"/>
              <a:t>But, d</a:t>
            </a:r>
            <a:r>
              <a:rPr lang="en-US" dirty="0" err="1" smtClean="0"/>
              <a:t>ozens</a:t>
            </a:r>
            <a:r>
              <a:rPr lang="en-US" dirty="0" smtClean="0"/>
              <a:t> </a:t>
            </a:r>
            <a:r>
              <a:rPr lang="en-US" dirty="0"/>
              <a:t>of other materials are used, including </a:t>
            </a:r>
            <a:r>
              <a:rPr lang="en-US" b="1" dirty="0">
                <a:solidFill>
                  <a:srgbClr val="FF0000"/>
                </a:solidFill>
              </a:rPr>
              <a:t>germanium, gallium arsenide, and silicon carbide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1951026"/>
            <a:ext cx="4488180" cy="282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98743" y="5049044"/>
            <a:ext cx="45494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1" dirty="0"/>
              <a:t>Semiconductors  have  made  possible  the  </a:t>
            </a:r>
            <a:r>
              <a:rPr lang="en-US" sz="2000" b="1" i="1" dirty="0" smtClean="0"/>
              <a:t>beginning </a:t>
            </a:r>
            <a:r>
              <a:rPr lang="en-US" sz="2000" b="1" i="1" dirty="0"/>
              <a:t>of  integrated  circuitry  that</a:t>
            </a:r>
            <a:r>
              <a:rPr lang="tr-TR" sz="2000" b="1" i="1" dirty="0"/>
              <a:t> </a:t>
            </a:r>
            <a:r>
              <a:rPr lang="en-US" sz="2000" b="1" i="1" dirty="0"/>
              <a:t>has totally revolutionized the electronics and computer industries over the past three decades.</a:t>
            </a:r>
            <a:endParaRPr lang="tr-TR" sz="2000" b="1" i="1" dirty="0"/>
          </a:p>
        </p:txBody>
      </p:sp>
      <p:sp>
        <p:nvSpPr>
          <p:cNvPr id="4" name="Dikdörtgen 3"/>
          <p:cNvSpPr/>
          <p:nvPr/>
        </p:nvSpPr>
        <p:spPr>
          <a:xfrm>
            <a:off x="36286" y="904220"/>
            <a:ext cx="9009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400" dirty="0" smtClean="0"/>
              <a:t>S</a:t>
            </a:r>
            <a:r>
              <a:rPr lang="en-US" sz="2400" dirty="0" err="1" smtClean="0"/>
              <a:t>emiconductors</a:t>
            </a:r>
            <a:r>
              <a:rPr lang="en-US" sz="2400" dirty="0" smtClean="0"/>
              <a:t> are</a:t>
            </a:r>
            <a:r>
              <a:rPr lang="tr-TR" sz="2400" dirty="0" smtClean="0"/>
              <a:t> </a:t>
            </a:r>
            <a:r>
              <a:rPr lang="en-US" sz="2400" dirty="0" smtClean="0"/>
              <a:t>part </a:t>
            </a:r>
            <a:r>
              <a:rPr lang="en-US" sz="2400" dirty="0"/>
              <a:t>of a broader class of materials known as electronic </a:t>
            </a:r>
            <a:r>
              <a:rPr lang="en-US" sz="2400" dirty="0" smtClean="0"/>
              <a:t>materials</a:t>
            </a:r>
            <a:r>
              <a:rPr lang="tr-TR" sz="2400" dirty="0" smtClean="0"/>
              <a:t>.</a:t>
            </a:r>
            <a:endParaRPr lang="en-US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o"/>
          <p:cNvGraphicFramePr>
            <a:graphicFrameLocks noGrp="1"/>
          </p:cNvGraphicFramePr>
          <p:nvPr/>
        </p:nvGraphicFramePr>
        <p:xfrm>
          <a:off x="228600" y="2416388"/>
          <a:ext cx="8686800" cy="2841412"/>
        </p:xfrm>
        <a:graphic>
          <a:graphicData uri="http://schemas.openxmlformats.org/drawingml/2006/table">
            <a:tbl>
              <a:tblPr firstRow="1" bandRow="1"/>
              <a:tblGrid>
                <a:gridCol w="2057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24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17412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Semiconductors</a:t>
                      </a:r>
                      <a:endParaRPr lang="en-US" sz="2200" b="1" noProof="0" dirty="0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Examples of Applications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Properties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smtClean="0"/>
                        <a:t>Silicon (Si)</a:t>
                      </a:r>
                      <a:endParaRPr lang="en-US" sz="22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smtClean="0"/>
                        <a:t>Transistors</a:t>
                      </a:r>
                      <a:r>
                        <a:rPr lang="en-US" sz="2200" baseline="0" noProof="0" smtClean="0"/>
                        <a:t> and integrated circuits</a:t>
                      </a:r>
                      <a:endParaRPr lang="en-US" sz="22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 smtClean="0"/>
                        <a:t>Unique electrical behavior</a:t>
                      </a:r>
                      <a:endParaRPr lang="en-US" sz="2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smtClean="0"/>
                        <a:t>GaAs</a:t>
                      </a:r>
                      <a:endParaRPr lang="en-US" sz="22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smtClean="0"/>
                        <a:t>Optoelectronic</a:t>
                      </a:r>
                      <a:r>
                        <a:rPr lang="en-US" sz="2200" baseline="0" noProof="0" smtClean="0"/>
                        <a:t> systems</a:t>
                      </a:r>
                      <a:endParaRPr lang="en-US" sz="22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noProof="0" dirty="0" smtClean="0"/>
                        <a:t>Converts electrical signals to light,</a:t>
                      </a:r>
                      <a:r>
                        <a:rPr lang="en-US" sz="2200" baseline="0" noProof="0" dirty="0" smtClean="0"/>
                        <a:t> lasers, laser diodes, etc.</a:t>
                      </a:r>
                      <a:endParaRPr lang="en-US" sz="22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5 Metin kutusu"/>
          <p:cNvSpPr txBox="1"/>
          <p:nvPr/>
        </p:nvSpPr>
        <p:spPr>
          <a:xfrm>
            <a:off x="0" y="381000"/>
            <a:ext cx="904552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/>
              <a:t>Advanced </a:t>
            </a:r>
            <a:r>
              <a:rPr lang="tr-TR" sz="2800" b="1" dirty="0" err="1" smtClean="0"/>
              <a:t>materials</a:t>
            </a:r>
            <a:r>
              <a:rPr lang="tr-TR" sz="2800" b="1" dirty="0" smtClean="0"/>
              <a:t>- </a:t>
            </a:r>
            <a:r>
              <a:rPr lang="tr-TR" sz="2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Semiconductors</a:t>
            </a:r>
            <a:endParaRPr lang="tr-TR" sz="2400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165850" y="704850"/>
            <a:ext cx="2795588" cy="685800"/>
          </a:xfrm>
        </p:spPr>
        <p:txBody>
          <a:bodyPr/>
          <a:lstStyle/>
          <a:p>
            <a:r>
              <a:rPr lang="en-US" sz="2000" b="1" smtClean="0">
                <a:solidFill>
                  <a:schemeClr val="accent2"/>
                </a:solidFill>
                <a:ea typeface="ＭＳ Ｐゴシック" pitchFamily="34" charset="-128"/>
                <a:cs typeface="Times New Roman" pitchFamily="18" charset="0"/>
              </a:rPr>
              <a:t>Hip Implant	</a:t>
            </a:r>
          </a:p>
        </p:txBody>
      </p:sp>
      <p:pic>
        <p:nvPicPr>
          <p:cNvPr id="2458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4938" y="1395413"/>
            <a:ext cx="2157412" cy="435133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</p:pic>
      <p:sp>
        <p:nvSpPr>
          <p:cNvPr id="24581" name="Text Box 9"/>
          <p:cNvSpPr txBox="1">
            <a:spLocks noChangeArrowheads="1"/>
          </p:cNvSpPr>
          <p:nvPr/>
        </p:nvSpPr>
        <p:spPr bwMode="auto">
          <a:xfrm>
            <a:off x="7400925" y="4913313"/>
            <a:ext cx="1095375" cy="646112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Femoral </a:t>
            </a:r>
          </a:p>
          <a:p>
            <a:r>
              <a:rPr lang="en-US" sz="1800"/>
              <a:t>Stem</a:t>
            </a:r>
          </a:p>
        </p:txBody>
      </p:sp>
      <p:sp>
        <p:nvSpPr>
          <p:cNvPr id="24582" name="Line 10"/>
          <p:cNvSpPr>
            <a:spLocks noChangeShapeType="1"/>
          </p:cNvSpPr>
          <p:nvPr/>
        </p:nvSpPr>
        <p:spPr bwMode="auto">
          <a:xfrm>
            <a:off x="6591300" y="2252663"/>
            <a:ext cx="809625" cy="185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24583" name="Text Box 11"/>
          <p:cNvSpPr txBox="1">
            <a:spLocks noChangeArrowheads="1"/>
          </p:cNvSpPr>
          <p:nvPr/>
        </p:nvSpPr>
        <p:spPr bwMode="auto">
          <a:xfrm>
            <a:off x="5937250" y="2068513"/>
            <a:ext cx="741363" cy="36988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Ball</a:t>
            </a:r>
          </a:p>
        </p:txBody>
      </p:sp>
      <p:sp>
        <p:nvSpPr>
          <p:cNvPr id="24584" name="Line 12"/>
          <p:cNvSpPr>
            <a:spLocks noChangeShapeType="1"/>
          </p:cNvSpPr>
          <p:nvPr/>
        </p:nvSpPr>
        <p:spPr bwMode="auto">
          <a:xfrm flipV="1">
            <a:off x="7962900" y="2108200"/>
            <a:ext cx="28575" cy="941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24585" name="Line 13"/>
          <p:cNvSpPr>
            <a:spLocks noChangeShapeType="1"/>
          </p:cNvSpPr>
          <p:nvPr/>
        </p:nvSpPr>
        <p:spPr bwMode="auto">
          <a:xfrm flipV="1">
            <a:off x="8008938" y="1636713"/>
            <a:ext cx="439737" cy="14176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r-TR"/>
          </a:p>
        </p:txBody>
      </p:sp>
      <p:sp>
        <p:nvSpPr>
          <p:cNvPr id="24586" name="Text Box 14"/>
          <p:cNvSpPr txBox="1">
            <a:spLocks noChangeArrowheads="1"/>
          </p:cNvSpPr>
          <p:nvPr/>
        </p:nvSpPr>
        <p:spPr bwMode="auto">
          <a:xfrm>
            <a:off x="7099300" y="3025775"/>
            <a:ext cx="1635125" cy="646113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/>
              <a:t>Acetabular</a:t>
            </a:r>
          </a:p>
          <a:p>
            <a:pPr algn="ctr"/>
            <a:r>
              <a:rPr lang="en-US" sz="1800"/>
              <a:t>Cup and Liner</a:t>
            </a:r>
          </a:p>
        </p:txBody>
      </p:sp>
      <p:sp>
        <p:nvSpPr>
          <p:cNvPr id="24587" name="Line 15"/>
          <p:cNvSpPr>
            <a:spLocks noChangeShapeType="1"/>
          </p:cNvSpPr>
          <p:nvPr/>
        </p:nvSpPr>
        <p:spPr bwMode="auto">
          <a:xfrm flipH="1" flipV="1">
            <a:off x="6894513" y="4757738"/>
            <a:ext cx="409575" cy="260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tr-TR"/>
          </a:p>
        </p:txBody>
      </p:sp>
      <p:pic>
        <p:nvPicPr>
          <p:cNvPr id="24589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8" y="3155895"/>
            <a:ext cx="4614862" cy="354176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24590" name="Rectangle 1"/>
          <p:cNvSpPr>
            <a:spLocks noChangeArrowheads="1"/>
          </p:cNvSpPr>
          <p:nvPr/>
        </p:nvSpPr>
        <p:spPr bwMode="auto">
          <a:xfrm>
            <a:off x="152400" y="1066800"/>
            <a:ext cx="6019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i="1" dirty="0"/>
              <a:t>Biomaterials  are  </a:t>
            </a:r>
            <a:r>
              <a:rPr lang="tr-TR" sz="2000" b="1" i="1" dirty="0" err="1" smtClean="0"/>
              <a:t>the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components  </a:t>
            </a:r>
            <a:r>
              <a:rPr lang="en-US" sz="2000" b="1" i="1" dirty="0"/>
              <a:t>implanted  into  the  human  body  for</a:t>
            </a:r>
            <a:r>
              <a:rPr lang="tr-TR" sz="2000" b="1" i="1" dirty="0"/>
              <a:t> </a:t>
            </a:r>
            <a:r>
              <a:rPr lang="en-US" sz="2000" b="1" i="1" dirty="0"/>
              <a:t>replacement of diseased or damaged body parts. </a:t>
            </a:r>
            <a:endParaRPr lang="tr-TR" sz="2000" b="1" i="1" dirty="0"/>
          </a:p>
        </p:txBody>
      </p:sp>
      <p:sp>
        <p:nvSpPr>
          <p:cNvPr id="24591" name="Rectangle 2"/>
          <p:cNvSpPr>
            <a:spLocks noChangeArrowheads="1"/>
          </p:cNvSpPr>
          <p:nvPr/>
        </p:nvSpPr>
        <p:spPr bwMode="auto">
          <a:xfrm>
            <a:off x="5638800" y="5782270"/>
            <a:ext cx="33591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33FF"/>
                </a:solidFill>
              </a:rPr>
              <a:t>metals</a:t>
            </a:r>
            <a:r>
              <a:rPr lang="en-US" b="1" dirty="0">
                <a:solidFill>
                  <a:srgbClr val="0033FF"/>
                </a:solidFill>
              </a:rPr>
              <a:t>, ceramics, polymers, composites, and semiconductors</a:t>
            </a:r>
            <a:r>
              <a:rPr lang="tr-TR" b="1" dirty="0">
                <a:solidFill>
                  <a:srgbClr val="0033FF"/>
                </a:solidFill>
              </a:rPr>
              <a:t>- </a:t>
            </a:r>
            <a:r>
              <a:rPr lang="en-US" dirty="0"/>
              <a:t>may be used as biomaterials. </a:t>
            </a:r>
            <a:endParaRPr lang="tr-TR" dirty="0"/>
          </a:p>
        </p:txBody>
      </p:sp>
      <p:sp>
        <p:nvSpPr>
          <p:cNvPr id="17" name="5 Metin kutusu"/>
          <p:cNvSpPr txBox="1"/>
          <p:nvPr/>
        </p:nvSpPr>
        <p:spPr>
          <a:xfrm>
            <a:off x="130124" y="228600"/>
            <a:ext cx="89154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/>
              <a:t>Advanced </a:t>
            </a:r>
            <a:r>
              <a:rPr lang="tr-TR" sz="2800" b="1" dirty="0" err="1" smtClean="0"/>
              <a:t>materials</a:t>
            </a:r>
            <a:r>
              <a:rPr lang="tr-TR" sz="2800" b="1" dirty="0" smtClean="0"/>
              <a:t>- </a:t>
            </a:r>
            <a:r>
              <a:rPr lang="tr-TR" sz="24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Biomaterials</a:t>
            </a:r>
            <a:endParaRPr lang="tr-TR" sz="2400" dirty="0" smtClean="0">
              <a:solidFill>
                <a:srgbClr val="00B050"/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152399" y="2048470"/>
            <a:ext cx="5257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/>
              <a:t>not produce toxic substances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dirty="0"/>
              <a:t>and must be compatible with body tissues (i.e., must not cause </a:t>
            </a:r>
            <a:r>
              <a:rPr lang="en-US" dirty="0" err="1" smtClean="0"/>
              <a:t>adversebiological</a:t>
            </a:r>
            <a:r>
              <a:rPr lang="en-US" dirty="0" smtClean="0"/>
              <a:t> </a:t>
            </a:r>
            <a:r>
              <a:rPr lang="en-US" dirty="0"/>
              <a:t>reactions)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Metin kutusu"/>
          <p:cNvSpPr txBox="1"/>
          <p:nvPr/>
        </p:nvSpPr>
        <p:spPr>
          <a:xfrm>
            <a:off x="0" y="228600"/>
            <a:ext cx="904552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/>
              <a:t>Advanced </a:t>
            </a:r>
            <a:r>
              <a:rPr lang="tr-TR" sz="2800" b="1" dirty="0" smtClean="0"/>
              <a:t>materials - </a:t>
            </a:r>
            <a:r>
              <a:rPr lang="tr-T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Materials</a:t>
            </a:r>
            <a:endParaRPr lang="tr-TR" sz="2400" dirty="0" smtClean="0">
              <a:solidFill>
                <a:srgbClr val="00B05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289560" y="1066800"/>
            <a:ext cx="838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/>
              <a:t>Smart </a:t>
            </a:r>
            <a:r>
              <a:rPr lang="en-US" sz="2000" dirty="0"/>
              <a:t>(or </a:t>
            </a:r>
            <a:r>
              <a:rPr lang="en-US" sz="2000" i="1" dirty="0"/>
              <a:t>intelligent</a:t>
            </a:r>
            <a:r>
              <a:rPr lang="en-US" sz="2000" dirty="0"/>
              <a:t>) </a:t>
            </a:r>
            <a:r>
              <a:rPr lang="en-US" sz="2000" i="1" dirty="0"/>
              <a:t>materials </a:t>
            </a:r>
            <a:r>
              <a:rPr lang="en-US" sz="2000" dirty="0"/>
              <a:t>are a group of new and state-of-the-art </a:t>
            </a:r>
            <a:r>
              <a:rPr lang="en-US" sz="2000" dirty="0" smtClean="0"/>
              <a:t>materials</a:t>
            </a:r>
            <a:r>
              <a:rPr lang="tr-TR" sz="2000" dirty="0" smtClean="0"/>
              <a:t> </a:t>
            </a:r>
            <a:r>
              <a:rPr lang="en-US" sz="2000" b="1" i="1" u="sng" dirty="0" smtClean="0">
                <a:solidFill>
                  <a:schemeClr val="accent1">
                    <a:lumMod val="50000"/>
                  </a:schemeClr>
                </a:solidFill>
              </a:rPr>
              <a:t>now</a:t>
            </a:r>
            <a:r>
              <a:rPr lang="en-US" sz="2000" dirty="0" smtClean="0"/>
              <a:t> </a:t>
            </a:r>
            <a:r>
              <a:rPr lang="en-US" sz="2000" dirty="0"/>
              <a:t>being developed that </a:t>
            </a:r>
            <a:r>
              <a:rPr lang="en-US" sz="2000" i="1" u="sng" dirty="0"/>
              <a:t>will have a significant influence on many of our technologies</a:t>
            </a:r>
          </a:p>
        </p:txBody>
      </p:sp>
      <p:sp>
        <p:nvSpPr>
          <p:cNvPr id="7" name="Oval 6"/>
          <p:cNvSpPr/>
          <p:nvPr/>
        </p:nvSpPr>
        <p:spPr>
          <a:xfrm>
            <a:off x="76200" y="1101307"/>
            <a:ext cx="2704516" cy="381000"/>
          </a:xfrm>
          <a:prstGeom prst="ellipse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kdörtgen 7"/>
          <p:cNvSpPr/>
          <p:nvPr/>
        </p:nvSpPr>
        <p:spPr>
          <a:xfrm>
            <a:off x="130124" y="2111514"/>
            <a:ext cx="88614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sz="2000" b="1" dirty="0" smtClean="0"/>
              <a:t>T</a:t>
            </a:r>
            <a:r>
              <a:rPr lang="en-US" sz="2000" b="1" dirty="0" err="1" smtClean="0"/>
              <a:t>hese</a:t>
            </a:r>
            <a:r>
              <a:rPr lang="en-US" sz="2000" b="1" dirty="0" smtClean="0"/>
              <a:t> </a:t>
            </a:r>
            <a:r>
              <a:rPr lang="en-US" sz="2000" b="1" dirty="0"/>
              <a:t>materials are able to sense </a:t>
            </a:r>
            <a:r>
              <a:rPr lang="en-US" sz="2000" b="1" dirty="0" smtClean="0"/>
              <a:t>changes</a:t>
            </a:r>
            <a:r>
              <a:rPr lang="tr-TR" sz="2000" b="1" dirty="0" smtClean="0"/>
              <a:t> </a:t>
            </a:r>
            <a:r>
              <a:rPr lang="en-US" sz="2000" b="1" dirty="0" smtClean="0"/>
              <a:t>in </a:t>
            </a:r>
            <a:r>
              <a:rPr lang="en-US" sz="2000" b="1" dirty="0"/>
              <a:t>their environment and then respond to these changes in </a:t>
            </a:r>
            <a:r>
              <a:rPr lang="en-US" sz="2000" b="1" dirty="0" smtClean="0"/>
              <a:t>predetermined</a:t>
            </a:r>
            <a:r>
              <a:rPr lang="tr-TR" sz="2000" b="1" dirty="0" smtClean="0"/>
              <a:t> </a:t>
            </a:r>
            <a:r>
              <a:rPr lang="en-US" sz="2000" b="1" dirty="0" smtClean="0"/>
              <a:t>manners</a:t>
            </a:r>
            <a:r>
              <a:rPr lang="tr-TR" sz="2000" b="1" dirty="0" smtClean="0"/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tr-TR" sz="2000" dirty="0" smtClean="0"/>
              <a:t>- Altering their</a:t>
            </a:r>
            <a:r>
              <a:rPr lang="en-US" sz="2000" dirty="0" smtClean="0"/>
              <a:t> </a:t>
            </a:r>
            <a:r>
              <a:rPr lang="en-US" sz="2000" u="sng" dirty="0" smtClean="0"/>
              <a:t>shape, position, natural frequency,</a:t>
            </a:r>
            <a:r>
              <a:rPr lang="tr-TR" sz="2000" u="sng" dirty="0" smtClean="0"/>
              <a:t> </a:t>
            </a:r>
            <a:r>
              <a:rPr lang="en-US" sz="2000" u="sng" dirty="0" smtClean="0"/>
              <a:t>or mechanical characteristics </a:t>
            </a:r>
            <a:r>
              <a:rPr lang="en-US" sz="2000" dirty="0" smtClean="0"/>
              <a:t>in response to changes </a:t>
            </a:r>
            <a:r>
              <a:rPr lang="en-US" sz="2000" u="sng" dirty="0" smtClean="0"/>
              <a:t>in temperature, electric</a:t>
            </a:r>
            <a:r>
              <a:rPr lang="tr-TR" sz="2000" u="sng" dirty="0" smtClean="0"/>
              <a:t> </a:t>
            </a:r>
            <a:r>
              <a:rPr lang="en-US" sz="2000" u="sng" dirty="0" smtClean="0"/>
              <a:t>fields, and/or magnetic fields</a:t>
            </a:r>
            <a:endParaRPr lang="tr-TR" sz="2000" u="sng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tr-TR" sz="2000" i="1" u="sng" dirty="0" err="1" smtClean="0">
                <a:solidFill>
                  <a:schemeClr val="accent5">
                    <a:lumMod val="75000"/>
                  </a:schemeClr>
                </a:solidFill>
              </a:rPr>
              <a:t>Example</a:t>
            </a:r>
            <a:r>
              <a:rPr lang="tr-TR" sz="2000" i="1" u="sng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shape-memory alloys,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piezoelectric ceramics, </a:t>
            </a:r>
            <a:endParaRPr lang="tr-TR" sz="2000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magnetostrictive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 materials, </a:t>
            </a:r>
            <a:endParaRPr lang="tr-TR" sz="2000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electrorheological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/</a:t>
            </a:r>
            <a:r>
              <a:rPr lang="en-US" sz="2000" i="1" dirty="0" err="1" smtClean="0">
                <a:solidFill>
                  <a:schemeClr val="accent5">
                    <a:lumMod val="75000"/>
                  </a:schemeClr>
                </a:solidFill>
              </a:rPr>
              <a:t>magnetorheological</a:t>
            </a:r>
            <a:r>
              <a:rPr lang="tr-TR" sz="20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5">
                    <a:lumMod val="75000"/>
                  </a:schemeClr>
                </a:solidFill>
              </a:rPr>
              <a:t>fluids.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989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uldem Kartal\Desktop\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908" y="1600200"/>
            <a:ext cx="60872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/>
          <p:cNvSpPr txBox="1"/>
          <p:nvPr/>
        </p:nvSpPr>
        <p:spPr>
          <a:xfrm>
            <a:off x="1066800" y="5867400"/>
            <a:ext cx="803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Artificial cilia respond to change in environment</a:t>
            </a:r>
            <a:r>
              <a:rPr lang="tr-TR" dirty="0" smtClean="0"/>
              <a:t> </a:t>
            </a:r>
            <a:r>
              <a:rPr lang="en-US" dirty="0" smtClean="0"/>
              <a:t> by collapsing and fluorescing</a:t>
            </a:r>
            <a:endParaRPr lang="en-US" dirty="0"/>
          </a:p>
        </p:txBody>
      </p:sp>
      <p:sp>
        <p:nvSpPr>
          <p:cNvPr id="7" name="5 Metin kutusu"/>
          <p:cNvSpPr txBox="1"/>
          <p:nvPr/>
        </p:nvSpPr>
        <p:spPr>
          <a:xfrm>
            <a:off x="0" y="467380"/>
            <a:ext cx="904552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/>
              <a:t>Advanced </a:t>
            </a:r>
            <a:r>
              <a:rPr lang="tr-TR" sz="2800" b="1" dirty="0" smtClean="0"/>
              <a:t>materials - </a:t>
            </a:r>
            <a:r>
              <a:rPr lang="tr-T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Materials</a:t>
            </a:r>
            <a:endParaRPr lang="tr-TR" sz="24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" y="3669507"/>
            <a:ext cx="52339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2000" b="1" u="sng" dirty="0">
                <a:solidFill>
                  <a:schemeClr val="accent2"/>
                </a:solidFill>
                <a:ea typeface="ＭＳ Ｐゴシック" charset="-128"/>
              </a:rPr>
              <a:t>Nanomaterials</a:t>
            </a:r>
          </a:p>
          <a:p>
            <a:pPr>
              <a:defRPr/>
            </a:pPr>
            <a:endParaRPr lang="tr-TR" sz="2000" b="1" u="sng" dirty="0">
              <a:solidFill>
                <a:schemeClr val="accent2"/>
              </a:solidFill>
              <a:ea typeface="ＭＳ Ｐゴシック" charset="-128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>
                <a:ea typeface="ＭＳ Ｐゴシック" charset="-128"/>
              </a:rPr>
              <a:t>Nanoparticles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>
                <a:ea typeface="ＭＳ Ｐゴシック" charset="-128"/>
              </a:rPr>
              <a:t>Nanostructured Materials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>
                <a:ea typeface="ＭＳ Ｐゴシック" charset="-128"/>
              </a:rPr>
              <a:t>Nanoclays and Nanocomposites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>
                <a:ea typeface="ＭＳ Ｐゴシック" charset="-128"/>
              </a:rPr>
              <a:t>Nanocomposite Coatings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>
                <a:ea typeface="ＭＳ Ｐゴシック" charset="-128"/>
              </a:rPr>
              <a:t>Nanotubes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>
                <a:ea typeface="ＭＳ Ｐゴシック" charset="-128"/>
              </a:rPr>
              <a:t>Nanocatalysts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000" dirty="0" err="1" smtClean="0">
                <a:ea typeface="ＭＳ Ｐゴシック" charset="-128"/>
              </a:rPr>
              <a:t>Nanofilters</a:t>
            </a:r>
            <a:endParaRPr lang="tr-TR" sz="2000" dirty="0">
              <a:ea typeface="ＭＳ Ｐゴシック" charset="-128"/>
            </a:endParaRPr>
          </a:p>
        </p:txBody>
      </p:sp>
      <p:pic>
        <p:nvPicPr>
          <p:cNvPr id="2560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2263" y="3581400"/>
            <a:ext cx="1811337" cy="1811338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1369" y="4686300"/>
            <a:ext cx="2914650" cy="202723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56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95708" y="2897326"/>
            <a:ext cx="2665412" cy="205898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053465" y="2979400"/>
            <a:ext cx="39497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nanome</a:t>
            </a:r>
            <a:r>
              <a:rPr lang="tr-TR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ter </a:t>
            </a:r>
            <a:r>
              <a:rPr lang="tr-TR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</a:t>
            </a:r>
            <a:r>
              <a:rPr lang="tr-TR" sz="28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8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</a:t>
            </a:r>
            <a:endParaRPr lang="tr-TR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5 Metin kutusu"/>
          <p:cNvSpPr txBox="1"/>
          <p:nvPr/>
        </p:nvSpPr>
        <p:spPr>
          <a:xfrm>
            <a:off x="0" y="304800"/>
            <a:ext cx="904552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/>
              <a:t>Advanced </a:t>
            </a:r>
            <a:r>
              <a:rPr lang="tr-TR" sz="2800" b="1" dirty="0" smtClean="0"/>
              <a:t>materials - </a:t>
            </a:r>
            <a:r>
              <a:rPr lang="tr-T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Nanomaterials</a:t>
            </a:r>
            <a:endParaRPr lang="tr-TR" sz="2400" dirty="0" smtClean="0">
              <a:solidFill>
                <a:srgbClr val="00B050"/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160604" y="914400"/>
            <a:ext cx="8686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tr-TR" sz="2000" dirty="0" smtClean="0"/>
              <a:t> </a:t>
            </a:r>
            <a:r>
              <a:rPr lang="en-US" sz="2000" dirty="0" smtClean="0"/>
              <a:t>Nanomaterials </a:t>
            </a:r>
            <a:r>
              <a:rPr lang="en-US" sz="2000" dirty="0"/>
              <a:t>may be any one of the four </a:t>
            </a:r>
            <a:r>
              <a:rPr lang="en-US" sz="2000" dirty="0" smtClean="0"/>
              <a:t>basic</a:t>
            </a:r>
            <a:r>
              <a:rPr lang="tr-TR" sz="2000" dirty="0" smtClean="0"/>
              <a:t> </a:t>
            </a:r>
            <a:r>
              <a:rPr lang="en-US" sz="2000" dirty="0" smtClean="0"/>
              <a:t>types—metals</a:t>
            </a:r>
            <a:r>
              <a:rPr lang="en-US" sz="2000" dirty="0"/>
              <a:t>, ceramics, polymers, and composites. </a:t>
            </a:r>
            <a:endParaRPr lang="tr-TR" sz="2000" dirty="0" smtClean="0"/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tr-TR" sz="2000" dirty="0"/>
              <a:t> </a:t>
            </a:r>
            <a:r>
              <a:rPr lang="tr-TR" sz="2000" dirty="0" smtClean="0"/>
              <a:t>T</a:t>
            </a:r>
            <a:r>
              <a:rPr lang="en-US" sz="2000" dirty="0" smtClean="0"/>
              <a:t>hey </a:t>
            </a:r>
            <a:r>
              <a:rPr lang="en-US" sz="2000" dirty="0"/>
              <a:t>are not distinguished on the basis of their chemistry, but rather, </a:t>
            </a:r>
            <a:r>
              <a:rPr lang="tr-TR" sz="2000" u="sng" dirty="0" err="1" smtClean="0">
                <a:solidFill>
                  <a:srgbClr val="FF0000"/>
                </a:solidFill>
              </a:rPr>
              <a:t>their</a:t>
            </a:r>
            <a:r>
              <a:rPr lang="tr-TR" sz="2000" u="sng" dirty="0" smtClean="0">
                <a:solidFill>
                  <a:srgbClr val="FF0000"/>
                </a:solidFill>
              </a:rPr>
              <a:t> </a:t>
            </a:r>
            <a:r>
              <a:rPr lang="en-US" sz="2000" u="sng" dirty="0" smtClean="0">
                <a:solidFill>
                  <a:srgbClr val="FF0000"/>
                </a:solidFill>
              </a:rPr>
              <a:t>size</a:t>
            </a:r>
            <a:r>
              <a:rPr lang="tr-TR" sz="2000" u="sng" dirty="0" smtClean="0">
                <a:solidFill>
                  <a:srgbClr val="FF0000"/>
                </a:solidFill>
              </a:rPr>
              <a:t>. </a:t>
            </a:r>
          </a:p>
          <a:p>
            <a:pPr algn="just">
              <a:spcBef>
                <a:spcPts val="600"/>
              </a:spcBef>
              <a:buFont typeface="Wingdings" pitchFamily="2" charset="2"/>
              <a:buChar char="§"/>
            </a:pP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i="1" dirty="0" err="1"/>
              <a:t>nano</a:t>
            </a:r>
            <a:r>
              <a:rPr lang="en-US" sz="2000" dirty="0"/>
              <a:t>-prefix denotes that the dimensions of these structural entities are on </a:t>
            </a:r>
            <a:r>
              <a:rPr lang="en-US" sz="2000" dirty="0" smtClean="0"/>
              <a:t>the</a:t>
            </a:r>
            <a:r>
              <a:rPr lang="tr-TR" sz="2000" dirty="0" smtClean="0"/>
              <a:t> </a:t>
            </a:r>
            <a:r>
              <a:rPr lang="en-US" sz="2000" dirty="0" smtClean="0"/>
              <a:t>order </a:t>
            </a:r>
            <a:r>
              <a:rPr lang="en-US" sz="2000" dirty="0"/>
              <a:t>of a nanometer (10</a:t>
            </a:r>
            <a:r>
              <a:rPr lang="en-US" sz="2000" baseline="30000" dirty="0"/>
              <a:t>–9</a:t>
            </a:r>
            <a:r>
              <a:rPr lang="en-US" sz="2000" dirty="0"/>
              <a:t> m)—as a rule, </a:t>
            </a:r>
            <a:r>
              <a:rPr lang="en-US" sz="2000" b="1" dirty="0"/>
              <a:t>less than 100 </a:t>
            </a:r>
            <a:r>
              <a:rPr lang="en-US" sz="2000" b="1" dirty="0" smtClean="0"/>
              <a:t>nanometers</a:t>
            </a:r>
            <a:endParaRPr lang="en-US" sz="2000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etin kutusu"/>
          <p:cNvSpPr txBox="1"/>
          <p:nvPr/>
        </p:nvSpPr>
        <p:spPr>
          <a:xfrm>
            <a:off x="0" y="369332"/>
            <a:ext cx="9045524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Nanotechnology</a:t>
            </a:r>
            <a:r>
              <a:rPr lang="tr-TR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Applications</a:t>
            </a:r>
          </a:p>
        </p:txBody>
      </p:sp>
      <p:pic>
        <p:nvPicPr>
          <p:cNvPr id="6" name="5 Resim" descr="Ekran Alıntısı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464" y="1066800"/>
            <a:ext cx="8408736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19063"/>
            <a:ext cx="7286625" cy="661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2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materials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3152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685800" y="5105400"/>
            <a:ext cx="762000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i="1" dirty="0">
                <a:solidFill>
                  <a:srgbClr val="FF0000"/>
                </a:solidFill>
              </a:rPr>
              <a:t>To obtain desired </a:t>
            </a:r>
            <a:r>
              <a:rPr lang="en-US" sz="2400" b="1" i="1" dirty="0">
                <a:solidFill>
                  <a:srgbClr val="FF0000"/>
                </a:solidFill>
              </a:rPr>
              <a:t>properties</a:t>
            </a:r>
            <a:r>
              <a:rPr lang="en-US" sz="2400" i="1" dirty="0">
                <a:solidFill>
                  <a:srgbClr val="FF0000"/>
                </a:solidFill>
              </a:rPr>
              <a:t>, the material must have </a:t>
            </a:r>
            <a:r>
              <a:rPr lang="en-US" sz="2400" i="1" dirty="0" smtClean="0">
                <a:solidFill>
                  <a:srgbClr val="FF0000"/>
                </a:solidFill>
              </a:rPr>
              <a:t>the</a:t>
            </a:r>
            <a:r>
              <a:rPr lang="tr-TR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appropriate </a:t>
            </a:r>
            <a:r>
              <a:rPr lang="en-US" sz="2400" b="1" i="1" dirty="0">
                <a:solidFill>
                  <a:srgbClr val="FF0000"/>
                </a:solidFill>
              </a:rPr>
              <a:t>structure</a:t>
            </a:r>
            <a:r>
              <a:rPr lang="en-US" sz="2400" i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6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09600" y="1295400"/>
            <a:ext cx="762000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• </a:t>
            </a:r>
            <a:r>
              <a:rPr lang="en-US" sz="2000" dirty="0"/>
              <a:t>Types of atoms.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Arrangement of atoms/molecules.</a:t>
            </a:r>
          </a:p>
          <a:p>
            <a:pPr>
              <a:lnSpc>
                <a:spcPct val="150000"/>
              </a:lnSpc>
            </a:pPr>
            <a:r>
              <a:rPr lang="tr-TR" sz="2000" dirty="0" smtClean="0"/>
              <a:t>	</a:t>
            </a:r>
            <a:r>
              <a:rPr lang="en-US" sz="2000" dirty="0" smtClean="0"/>
              <a:t>– </a:t>
            </a:r>
            <a:r>
              <a:rPr lang="en-US" sz="2000" dirty="0"/>
              <a:t>e.g. crystal structure, polymer chain </a:t>
            </a:r>
            <a:r>
              <a:rPr lang="en-US" sz="2000" dirty="0" smtClean="0"/>
              <a:t>length,</a:t>
            </a:r>
            <a:r>
              <a:rPr lang="tr-TR" sz="2000" dirty="0" smtClean="0"/>
              <a:t> </a:t>
            </a:r>
            <a:r>
              <a:rPr lang="en-US" sz="2000" dirty="0" smtClean="0"/>
              <a:t>crosslinking</a:t>
            </a:r>
            <a:r>
              <a:rPr lang="en-US" sz="2000" dirty="0"/>
              <a:t>…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Defects and impurities.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Grain size.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• Etc…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352800" y="1000780"/>
            <a:ext cx="1573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accent5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7" name="Dikdörtgen 6"/>
          <p:cNvSpPr/>
          <p:nvPr/>
        </p:nvSpPr>
        <p:spPr>
          <a:xfrm>
            <a:off x="4570701" y="3134082"/>
            <a:ext cx="392697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Structure at different length scales: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3474720"/>
            <a:ext cx="53625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Metin kutusu 8"/>
          <p:cNvSpPr txBox="1"/>
          <p:nvPr/>
        </p:nvSpPr>
        <p:spPr>
          <a:xfrm>
            <a:off x="822960" y="5935861"/>
            <a:ext cx="6569299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Structure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depend</a:t>
            </a:r>
            <a:r>
              <a:rPr lang="tr-TR" sz="2800" dirty="0" smtClean="0">
                <a:solidFill>
                  <a:schemeClr val="accent2">
                    <a:lumMod val="50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on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processing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conditions</a:t>
            </a:r>
          </a:p>
        </p:txBody>
      </p:sp>
      <p:sp>
        <p:nvSpPr>
          <p:cNvPr id="8" name="Dikdörtgen 5"/>
          <p:cNvSpPr/>
          <p:nvPr/>
        </p:nvSpPr>
        <p:spPr>
          <a:xfrm>
            <a:off x="426720" y="152400"/>
            <a:ext cx="871728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i="1" dirty="0">
                <a:solidFill>
                  <a:srgbClr val="FF0000"/>
                </a:solidFill>
              </a:rPr>
              <a:t>To obtain desired </a:t>
            </a:r>
            <a:r>
              <a:rPr lang="en-US" sz="2400" b="1" i="1" dirty="0">
                <a:solidFill>
                  <a:srgbClr val="FF0000"/>
                </a:solidFill>
              </a:rPr>
              <a:t>properties</a:t>
            </a:r>
            <a:r>
              <a:rPr lang="en-US" sz="2400" i="1" dirty="0">
                <a:solidFill>
                  <a:srgbClr val="FF0000"/>
                </a:solidFill>
              </a:rPr>
              <a:t>, the material must have </a:t>
            </a:r>
            <a:r>
              <a:rPr lang="en-US" sz="2400" i="1" dirty="0" smtClean="0">
                <a:solidFill>
                  <a:srgbClr val="FF0000"/>
                </a:solidFill>
              </a:rPr>
              <a:t>the</a:t>
            </a:r>
            <a:r>
              <a:rPr lang="tr-TR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appropriate </a:t>
            </a:r>
            <a:r>
              <a:rPr lang="en-US" sz="2400" b="1" i="1" dirty="0">
                <a:solidFill>
                  <a:srgbClr val="FF0000"/>
                </a:solidFill>
              </a:rPr>
              <a:t>structure</a:t>
            </a:r>
            <a:r>
              <a:rPr lang="en-US" sz="2400" i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42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0" y="685800"/>
            <a:ext cx="9144000" cy="6771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CLASSIFICATION OF </a:t>
            </a:r>
            <a:r>
              <a:rPr lang="en-US" sz="2000" b="1" dirty="0" smtClean="0"/>
              <a:t>MATERIALS</a:t>
            </a:r>
            <a:endParaRPr lang="tr-TR" sz="2000" b="1" dirty="0" smtClean="0"/>
          </a:p>
          <a:p>
            <a:pPr algn="ctr"/>
            <a:r>
              <a:rPr lang="tr-TR" b="1" dirty="0" smtClean="0"/>
              <a:t>(</a:t>
            </a:r>
            <a:r>
              <a:rPr lang="en-US" dirty="0"/>
              <a:t>chemical </a:t>
            </a:r>
            <a:r>
              <a:rPr lang="en-US" dirty="0" smtClean="0"/>
              <a:t>makeup</a:t>
            </a:r>
            <a:r>
              <a:rPr lang="tr-TR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atomic </a:t>
            </a:r>
            <a:r>
              <a:rPr lang="en-US" dirty="0" smtClean="0"/>
              <a:t>structure</a:t>
            </a:r>
            <a:r>
              <a:rPr lang="tr-TR" dirty="0" smtClean="0"/>
              <a:t>)</a:t>
            </a:r>
            <a:endParaRPr lang="en-US" dirty="0"/>
          </a:p>
        </p:txBody>
      </p:sp>
      <p:sp>
        <p:nvSpPr>
          <p:cNvPr id="6" name="Dikdörtgen 5"/>
          <p:cNvSpPr/>
          <p:nvPr/>
        </p:nvSpPr>
        <p:spPr>
          <a:xfrm>
            <a:off x="1066800" y="1611868"/>
            <a:ext cx="914609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tr-TR" sz="2000" b="1" dirty="0" smtClean="0"/>
              <a:t>M</a:t>
            </a:r>
            <a:r>
              <a:rPr lang="en-US" sz="2000" b="1" dirty="0" err="1" smtClean="0"/>
              <a:t>etals</a:t>
            </a:r>
            <a:endParaRPr lang="en-US" sz="2000" b="1" dirty="0"/>
          </a:p>
        </p:txBody>
      </p:sp>
      <p:sp>
        <p:nvSpPr>
          <p:cNvPr id="7" name="Dikdörtgen 6"/>
          <p:cNvSpPr/>
          <p:nvPr/>
        </p:nvSpPr>
        <p:spPr>
          <a:xfrm>
            <a:off x="3639526" y="1611868"/>
            <a:ext cx="1144031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tr-TR" sz="2000" b="1" dirty="0" smtClean="0"/>
              <a:t>C</a:t>
            </a:r>
            <a:r>
              <a:rPr lang="en-US" sz="2000" b="1" dirty="0" err="1" smtClean="0"/>
              <a:t>eramics</a:t>
            </a:r>
            <a:endParaRPr lang="en-US" sz="2000" b="1" dirty="0"/>
          </a:p>
        </p:txBody>
      </p:sp>
      <p:sp>
        <p:nvSpPr>
          <p:cNvPr id="8" name="Dikdörtgen 7"/>
          <p:cNvSpPr/>
          <p:nvPr/>
        </p:nvSpPr>
        <p:spPr>
          <a:xfrm>
            <a:off x="6550092" y="1611868"/>
            <a:ext cx="117378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tr-TR" sz="2000" b="1" dirty="0" smtClean="0"/>
              <a:t>P</a:t>
            </a:r>
            <a:r>
              <a:rPr lang="en-US" sz="2000" b="1" dirty="0" err="1" smtClean="0"/>
              <a:t>olymers</a:t>
            </a:r>
            <a:endParaRPr lang="en-US" sz="2000" b="1" dirty="0"/>
          </a:p>
        </p:txBody>
      </p:sp>
      <p:sp>
        <p:nvSpPr>
          <p:cNvPr id="9" name="Dikdörtgen 8"/>
          <p:cNvSpPr/>
          <p:nvPr/>
        </p:nvSpPr>
        <p:spPr>
          <a:xfrm>
            <a:off x="533400" y="3500735"/>
            <a:ext cx="7620000" cy="461665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cap="rnd">
            <a:solidFill>
              <a:schemeClr val="tx1"/>
            </a:solidFill>
            <a:bevel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Composites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b="1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engineered combinations of </a:t>
            </a:r>
            <a:r>
              <a:rPr lang="en-US" dirty="0" smtClean="0">
                <a:solidFill>
                  <a:schemeClr val="bg1"/>
                </a:solidFill>
              </a:rPr>
              <a:t>two</a:t>
            </a:r>
            <a:r>
              <a:rPr lang="tr-TR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or </a:t>
            </a:r>
            <a:r>
              <a:rPr lang="en-US" dirty="0">
                <a:solidFill>
                  <a:schemeClr val="bg1"/>
                </a:solidFill>
              </a:rPr>
              <a:t>more different </a:t>
            </a:r>
            <a:r>
              <a:rPr lang="en-US" dirty="0" smtClean="0">
                <a:solidFill>
                  <a:schemeClr val="bg1"/>
                </a:solidFill>
              </a:rPr>
              <a:t>materials</a:t>
            </a:r>
            <a:r>
              <a:rPr lang="tr-TR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1" name="Düz Bağlayıcı 10"/>
          <p:cNvCxnSpPr/>
          <p:nvPr/>
        </p:nvCxnSpPr>
        <p:spPr>
          <a:xfrm>
            <a:off x="2286000" y="1408331"/>
            <a:ext cx="426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>
            <a:endCxn id="6" idx="0"/>
          </p:cNvCxnSpPr>
          <p:nvPr/>
        </p:nvCxnSpPr>
        <p:spPr>
          <a:xfrm flipH="1">
            <a:off x="1524105" y="1408331"/>
            <a:ext cx="761897" cy="203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/>
          <p:cNvCxnSpPr>
            <a:endCxn id="7" idx="0"/>
          </p:cNvCxnSpPr>
          <p:nvPr/>
        </p:nvCxnSpPr>
        <p:spPr>
          <a:xfrm>
            <a:off x="4143863" y="1408331"/>
            <a:ext cx="67679" cy="203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/>
          <p:cNvCxnSpPr>
            <a:endCxn id="8" idx="0"/>
          </p:cNvCxnSpPr>
          <p:nvPr/>
        </p:nvCxnSpPr>
        <p:spPr>
          <a:xfrm>
            <a:off x="6550092" y="1408331"/>
            <a:ext cx="586892" cy="203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kdörtgen 20"/>
          <p:cNvSpPr/>
          <p:nvPr/>
        </p:nvSpPr>
        <p:spPr>
          <a:xfrm>
            <a:off x="228600" y="5205242"/>
            <a:ext cx="8763000" cy="677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tr-TR" sz="2000" b="1" dirty="0" smtClean="0"/>
              <a:t>A</a:t>
            </a:r>
            <a:r>
              <a:rPr lang="en-US" sz="2000" b="1" dirty="0" err="1" smtClean="0"/>
              <a:t>dvanced</a:t>
            </a:r>
            <a:r>
              <a:rPr lang="tr-TR" sz="2000" b="1" dirty="0" smtClean="0"/>
              <a:t> </a:t>
            </a:r>
            <a:r>
              <a:rPr lang="en-US" sz="2000" b="1" dirty="0" smtClean="0"/>
              <a:t>materials</a:t>
            </a:r>
            <a:r>
              <a:rPr lang="tr-TR" sz="2000" b="1" dirty="0" smtClean="0"/>
              <a:t> </a:t>
            </a:r>
            <a:r>
              <a:rPr lang="en-US" dirty="0" smtClean="0"/>
              <a:t>—</a:t>
            </a:r>
            <a:r>
              <a:rPr lang="tr-TR" dirty="0" smtClean="0"/>
              <a:t> </a:t>
            </a:r>
            <a:r>
              <a:rPr lang="en-US" dirty="0" smtClean="0"/>
              <a:t>those </a:t>
            </a:r>
            <a:r>
              <a:rPr lang="en-US" dirty="0"/>
              <a:t>used in high-technology applications, such </a:t>
            </a:r>
            <a:r>
              <a:rPr lang="en-US" dirty="0" smtClean="0"/>
              <a:t>as</a:t>
            </a:r>
            <a:r>
              <a:rPr lang="tr-TR" dirty="0" smtClean="0"/>
              <a:t> </a:t>
            </a:r>
            <a:r>
              <a:rPr lang="en-US" dirty="0" smtClean="0"/>
              <a:t>semiconductors</a:t>
            </a:r>
            <a:r>
              <a:rPr lang="en-US" dirty="0"/>
              <a:t>, </a:t>
            </a:r>
            <a:r>
              <a:rPr lang="en-US" dirty="0" smtClean="0"/>
              <a:t>biomaterials,</a:t>
            </a:r>
            <a:r>
              <a:rPr lang="tr-TR" dirty="0" smtClean="0"/>
              <a:t> </a:t>
            </a:r>
            <a:r>
              <a:rPr lang="en-US" dirty="0" smtClean="0"/>
              <a:t>smart </a:t>
            </a:r>
            <a:r>
              <a:rPr lang="en-US" dirty="0"/>
              <a:t>materials, and </a:t>
            </a:r>
            <a:r>
              <a:rPr lang="en-US" dirty="0" err="1"/>
              <a:t>nanoengineered</a:t>
            </a:r>
            <a:r>
              <a:rPr lang="en-US" dirty="0"/>
              <a:t> materials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2039458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317" y="1979335"/>
            <a:ext cx="1717883" cy="12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81200"/>
            <a:ext cx="134401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C:\Users\Guldem Kartal\Desktop\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34" y="4046860"/>
            <a:ext cx="1881848" cy="10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Guldem Kartal\Desktop\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80" y="3962400"/>
            <a:ext cx="1627148" cy="9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50831" y="5851573"/>
            <a:ext cx="1133475" cy="958138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88674" y="5810015"/>
            <a:ext cx="989892" cy="98920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0575" y="5902245"/>
            <a:ext cx="1242543" cy="849071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31" name="Picture 4" descr="Learn more about Zimmer Knee Products at Zimmer.com &gt;&gt;">
            <a:hlinkClick r:id="rId12" tooltip="Learn more at zimmer.com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19600" y="5917485"/>
            <a:ext cx="852669" cy="852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52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228600" y="1905000"/>
            <a:ext cx="89154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</a:rPr>
              <a:t>To achieve </a:t>
            </a:r>
            <a:r>
              <a:rPr lang="en-US" sz="2400" b="1" i="1" u="sng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</a:rPr>
              <a:t> needs, an understanding </a:t>
            </a:r>
            <a:r>
              <a:rPr lang="en-US" sz="2400" b="1" i="1" dirty="0" smtClean="0">
                <a:solidFill>
                  <a:schemeClr val="accent5">
                    <a:lumMod val="75000"/>
                  </a:schemeClr>
                </a:solidFill>
              </a:rPr>
              <a:t>of</a:t>
            </a:r>
            <a:r>
              <a:rPr lang="tr-TR" sz="24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b="1" i="1" u="sng" dirty="0" smtClean="0">
                <a:solidFill>
                  <a:schemeClr val="accent5">
                    <a:lumMod val="75000"/>
                  </a:schemeClr>
                </a:solidFill>
              </a:rPr>
              <a:t>materials</a:t>
            </a:r>
            <a:r>
              <a:rPr lang="en-US" sz="2400" b="1" i="1" u="sng" dirty="0">
                <a:solidFill>
                  <a:schemeClr val="accent5">
                    <a:lumMod val="75000"/>
                  </a:schemeClr>
                </a:solidFill>
              </a:rPr>
              <a:t>’ properties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</a:rPr>
              <a:t> is necessary!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74320" y="3124200"/>
            <a:ext cx="7802880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To obtain desired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</a:rPr>
              <a:t>properties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, the material must have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the</a:t>
            </a:r>
            <a:r>
              <a:rPr lang="tr-TR" sz="2400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appropriate </a:t>
            </a:r>
            <a:r>
              <a:rPr lang="en-US" sz="2400" b="1" i="1" dirty="0">
                <a:solidFill>
                  <a:schemeClr val="accent5">
                    <a:lumMod val="75000"/>
                  </a:schemeClr>
                </a:solidFill>
              </a:rPr>
              <a:t>structure</a:t>
            </a:r>
            <a:r>
              <a:rPr lang="en-US" sz="2400" i="1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228600" y="4648200"/>
            <a:ext cx="5581784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Structure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depend on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processing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conditions</a:t>
            </a:r>
          </a:p>
        </p:txBody>
      </p:sp>
    </p:spTree>
    <p:extLst>
      <p:ext uri="{BB962C8B-B14F-4D97-AF65-F5344CB8AC3E}">
        <p14:creationId xmlns:p14="http://schemas.microsoft.com/office/powerpoint/2010/main" val="229762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5791200" cy="379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up 19"/>
          <p:cNvGrpSpPr/>
          <p:nvPr/>
        </p:nvGrpSpPr>
        <p:grpSpPr>
          <a:xfrm>
            <a:off x="152400" y="1936858"/>
            <a:ext cx="1646425" cy="1289012"/>
            <a:chOff x="46304" y="3078639"/>
            <a:chExt cx="1646425" cy="1289012"/>
          </a:xfrm>
        </p:grpSpPr>
        <p:sp>
          <p:nvSpPr>
            <p:cNvPr id="19" name="Satır Belirtme Çizgisi 3 18"/>
            <p:cNvSpPr/>
            <p:nvPr/>
          </p:nvSpPr>
          <p:spPr>
            <a:xfrm>
              <a:off x="46304" y="3154839"/>
              <a:ext cx="1570225" cy="1212812"/>
            </a:xfrm>
            <a:prstGeom prst="borderCallout3">
              <a:avLst>
                <a:gd name="adj1" fmla="val 114106"/>
                <a:gd name="adj2" fmla="val 38966"/>
                <a:gd name="adj3" fmla="val 112232"/>
                <a:gd name="adj4" fmla="val 44164"/>
                <a:gd name="adj5" fmla="val 92887"/>
                <a:gd name="adj6" fmla="val 18493"/>
                <a:gd name="adj7" fmla="val 114160"/>
                <a:gd name="adj8" fmla="val 4250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etin kutusu 17"/>
            <p:cNvSpPr txBox="1"/>
            <p:nvPr/>
          </p:nvSpPr>
          <p:spPr>
            <a:xfrm>
              <a:off x="114300" y="3078639"/>
              <a:ext cx="1578429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relates to the arrangement of its internal</a:t>
              </a:r>
            </a:p>
            <a:p>
              <a:r>
                <a:rPr lang="en-US" dirty="0" smtClean="0"/>
                <a:t>components</a:t>
              </a:r>
              <a:endParaRPr lang="tr-TR" dirty="0"/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800600" y="4267200"/>
            <a:ext cx="2374150" cy="1371600"/>
            <a:chOff x="3446596" y="4886554"/>
            <a:chExt cx="2374150" cy="1285646"/>
          </a:xfrm>
        </p:grpSpPr>
        <p:sp>
          <p:nvSpPr>
            <p:cNvPr id="22" name="Satır Belirtme Çizgisi 1 21"/>
            <p:cNvSpPr/>
            <p:nvPr/>
          </p:nvSpPr>
          <p:spPr>
            <a:xfrm>
              <a:off x="3446596" y="4886554"/>
              <a:ext cx="2374150" cy="1285646"/>
            </a:xfrm>
            <a:prstGeom prst="borderCallout1">
              <a:avLst>
                <a:gd name="adj1" fmla="val 49232"/>
                <a:gd name="adj2" fmla="val -1608"/>
                <a:gd name="adj3" fmla="val 10187"/>
                <a:gd name="adj4" fmla="val -729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kdörtgen 20"/>
            <p:cNvSpPr/>
            <p:nvPr/>
          </p:nvSpPr>
          <p:spPr>
            <a:xfrm>
              <a:off x="3581400" y="4953000"/>
              <a:ext cx="2077740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 smtClean="0"/>
                <a:t> </a:t>
              </a:r>
              <a:r>
                <a:rPr lang="en-US" dirty="0"/>
                <a:t>mechanical, electrical, thermal, magnetic, optical, and deteriorative.</a:t>
              </a:r>
              <a:endParaRPr lang="tr-TR" dirty="0"/>
            </a:p>
          </p:txBody>
        </p:sp>
      </p:grpSp>
      <p:grpSp>
        <p:nvGrpSpPr>
          <p:cNvPr id="29" name="Grup 28"/>
          <p:cNvGrpSpPr/>
          <p:nvPr/>
        </p:nvGrpSpPr>
        <p:grpSpPr>
          <a:xfrm>
            <a:off x="5338728" y="3344310"/>
            <a:ext cx="3652872" cy="770490"/>
            <a:chOff x="3446596" y="4886554"/>
            <a:chExt cx="2374150" cy="1285646"/>
          </a:xfrm>
        </p:grpSpPr>
        <p:sp>
          <p:nvSpPr>
            <p:cNvPr id="30" name="Satır Belirtme Çizgisi 1 29"/>
            <p:cNvSpPr/>
            <p:nvPr/>
          </p:nvSpPr>
          <p:spPr>
            <a:xfrm>
              <a:off x="3446596" y="4886554"/>
              <a:ext cx="2374150" cy="1285646"/>
            </a:xfrm>
            <a:prstGeom prst="borderCallout1">
              <a:avLst>
                <a:gd name="adj1" fmla="val 49232"/>
                <a:gd name="adj2" fmla="val -1608"/>
                <a:gd name="adj3" fmla="val 21204"/>
                <a:gd name="adj4" fmla="val -18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kdörtgen 30"/>
            <p:cNvSpPr/>
            <p:nvPr/>
          </p:nvSpPr>
          <p:spPr>
            <a:xfrm>
              <a:off x="3581400" y="4953000"/>
              <a:ext cx="2077740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dirty="0" smtClean="0"/>
                <a:t> </a:t>
              </a:r>
              <a:r>
                <a:rPr lang="en-US" dirty="0"/>
                <a:t>the structure</a:t>
              </a:r>
              <a:r>
                <a:rPr lang="tr-TR" dirty="0"/>
                <a:t> </a:t>
              </a:r>
              <a:r>
                <a:rPr lang="en-US" dirty="0"/>
                <a:t>of a material will depend on how it is processed</a:t>
              </a:r>
            </a:p>
          </p:txBody>
        </p:sp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7" y="5867400"/>
            <a:ext cx="859055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Dikdörtgen 4"/>
          <p:cNvSpPr/>
          <p:nvPr/>
        </p:nvSpPr>
        <p:spPr>
          <a:xfrm>
            <a:off x="228600" y="76200"/>
            <a:ext cx="7010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6">
                    <a:lumMod val="50000"/>
                  </a:schemeClr>
                </a:solidFill>
              </a:rPr>
              <a:t>WHY STUDY MATERIALS SCIENCE</a:t>
            </a:r>
          </a:p>
          <a:p>
            <a:pPr algn="ctr"/>
            <a:r>
              <a:rPr lang="en-US" sz="3200" b="1" i="1" dirty="0">
                <a:solidFill>
                  <a:schemeClr val="accent6">
                    <a:lumMod val="50000"/>
                  </a:schemeClr>
                </a:solidFill>
              </a:rPr>
              <a:t>AND ENGINEERING?</a:t>
            </a:r>
          </a:p>
        </p:txBody>
      </p:sp>
      <p:sp>
        <p:nvSpPr>
          <p:cNvPr id="24" name="Dikdörtgen 7"/>
          <p:cNvSpPr/>
          <p:nvPr/>
        </p:nvSpPr>
        <p:spPr>
          <a:xfrm>
            <a:off x="228600" y="1066800"/>
            <a:ext cx="85193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Many </a:t>
            </a:r>
            <a:r>
              <a:rPr lang="en-US" sz="2000" dirty="0" smtClean="0"/>
              <a:t>applied </a:t>
            </a:r>
            <a:r>
              <a:rPr lang="en-US" sz="2000" dirty="0"/>
              <a:t>scientist or </a:t>
            </a:r>
            <a:r>
              <a:rPr lang="en-US" sz="2000" dirty="0" smtClean="0"/>
              <a:t>engineer</a:t>
            </a:r>
            <a:r>
              <a:rPr lang="tr-TR" sz="2000" dirty="0" smtClean="0"/>
              <a:t> </a:t>
            </a:r>
            <a:r>
              <a:rPr lang="en-US" sz="2000" dirty="0" smtClean="0"/>
              <a:t>will </a:t>
            </a:r>
            <a:r>
              <a:rPr lang="en-US" sz="2000" dirty="0"/>
              <a:t>at one time or another be exposed to </a:t>
            </a:r>
            <a:r>
              <a:rPr lang="en-US" sz="2000" dirty="0" smtClean="0"/>
              <a:t>a</a:t>
            </a:r>
            <a:r>
              <a:rPr lang="tr-TR" sz="2000" dirty="0" smtClean="0"/>
              <a:t> </a:t>
            </a:r>
            <a:r>
              <a:rPr lang="en-US" sz="2000" dirty="0" smtClean="0"/>
              <a:t>design </a:t>
            </a:r>
            <a:r>
              <a:rPr lang="en-US" sz="2000" dirty="0"/>
              <a:t>problem involving </a:t>
            </a:r>
            <a:r>
              <a:rPr lang="en-US" sz="2000" dirty="0" smtClean="0"/>
              <a:t>materials</a:t>
            </a:r>
            <a:r>
              <a:rPr lang="tr-TR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615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4566"/>
          <a:stretch/>
        </p:blipFill>
        <p:spPr bwMode="auto">
          <a:xfrm>
            <a:off x="76200" y="228600"/>
            <a:ext cx="8991600" cy="5715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152400" y="59436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A real world example </a:t>
            </a:r>
            <a:r>
              <a:rPr lang="tr-TR" dirty="0" smtClean="0">
                <a:solidFill>
                  <a:srgbClr val="0070C0"/>
                </a:solidFill>
              </a:rPr>
              <a:t>o</a:t>
            </a:r>
            <a:r>
              <a:rPr lang="en-US" dirty="0" smtClean="0">
                <a:solidFill>
                  <a:srgbClr val="0070C0"/>
                </a:solidFill>
              </a:rPr>
              <a:t>f important microstructural features at diff</a:t>
            </a:r>
            <a:r>
              <a:rPr lang="tr-TR" dirty="0" smtClean="0">
                <a:solidFill>
                  <a:srgbClr val="0070C0"/>
                </a:solidFill>
              </a:rPr>
              <a:t>e</a:t>
            </a:r>
            <a:r>
              <a:rPr lang="en-US" dirty="0" smtClean="0">
                <a:solidFill>
                  <a:srgbClr val="0070C0"/>
                </a:solidFill>
              </a:rPr>
              <a:t>rent length-scale.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The atomic,</a:t>
            </a:r>
            <a:r>
              <a:rPr lang="tr-TR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nano</a:t>
            </a:r>
            <a:r>
              <a:rPr lang="en-US" dirty="0" smtClean="0">
                <a:solidFill>
                  <a:srgbClr val="0070C0"/>
                </a:solidFill>
              </a:rPr>
              <a:t>, micro and macro-scale structures of cast aluminum alloys in relation to the properties affected and </a:t>
            </a:r>
            <a:r>
              <a:rPr lang="en-US" dirty="0" err="1" smtClean="0">
                <a:solidFill>
                  <a:srgbClr val="0070C0"/>
                </a:solidFill>
              </a:rPr>
              <a:t>performa</a:t>
            </a:r>
            <a:r>
              <a:rPr lang="tr-TR" dirty="0" smtClean="0">
                <a:solidFill>
                  <a:srgbClr val="0070C0"/>
                </a:solidFill>
              </a:rPr>
              <a:t>n</a:t>
            </a:r>
            <a:r>
              <a:rPr lang="en-US" dirty="0" err="1" smtClean="0">
                <a:solidFill>
                  <a:srgbClr val="0070C0"/>
                </a:solidFill>
              </a:rPr>
              <a:t>ce</a:t>
            </a:r>
            <a:r>
              <a:rPr lang="en-US" dirty="0" smtClean="0">
                <a:solidFill>
                  <a:srgbClr val="0070C0"/>
                </a:solidFill>
              </a:rPr>
              <a:t> are </a:t>
            </a:r>
            <a:r>
              <a:rPr lang="tr-TR" dirty="0" smtClean="0">
                <a:solidFill>
                  <a:srgbClr val="0070C0"/>
                </a:solidFill>
              </a:rPr>
              <a:t>s</a:t>
            </a:r>
            <a:r>
              <a:rPr lang="en-US" dirty="0" err="1" smtClean="0">
                <a:solidFill>
                  <a:srgbClr val="0070C0"/>
                </a:solidFill>
              </a:rPr>
              <a:t>hown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0" y="881063"/>
            <a:ext cx="75057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1066800" y="381000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Relative importance of material development through history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38100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tr-TR" sz="2800" b="1" dirty="0" smtClean="0"/>
              <a:t>1. </a:t>
            </a:r>
            <a:r>
              <a:rPr lang="en-US" sz="2800" b="1" dirty="0" smtClean="0"/>
              <a:t>Metals</a:t>
            </a:r>
            <a:endParaRPr lang="en-US" sz="2800" dirty="0"/>
          </a:p>
        </p:txBody>
      </p:sp>
      <p:sp>
        <p:nvSpPr>
          <p:cNvPr id="6" name="Dikdörtgen 5"/>
          <p:cNvSpPr/>
          <p:nvPr/>
        </p:nvSpPr>
        <p:spPr>
          <a:xfrm>
            <a:off x="137160" y="1057870"/>
            <a:ext cx="87020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Materials in this group are </a:t>
            </a:r>
            <a:r>
              <a:rPr lang="en-US" sz="2000" dirty="0"/>
              <a:t>composed of </a:t>
            </a:r>
            <a:r>
              <a:rPr lang="en-US" sz="2000" i="1" u="sng" dirty="0"/>
              <a:t>one or more metallic elements </a:t>
            </a:r>
            <a:r>
              <a:rPr lang="en-US" sz="2000" dirty="0"/>
              <a:t>(e.g., </a:t>
            </a:r>
            <a:r>
              <a:rPr lang="en-US" sz="2000" dirty="0" smtClean="0"/>
              <a:t>iron,</a:t>
            </a:r>
            <a:r>
              <a:rPr lang="tr-TR" sz="2000" dirty="0" smtClean="0"/>
              <a:t> </a:t>
            </a:r>
            <a:r>
              <a:rPr lang="en-US" sz="2000" dirty="0" smtClean="0"/>
              <a:t>aluminum</a:t>
            </a:r>
            <a:r>
              <a:rPr lang="en-US" sz="2000" dirty="0"/>
              <a:t>, copper, titanium, gold, and nickel), </a:t>
            </a:r>
            <a:r>
              <a:rPr lang="en-US" sz="2000" i="1" u="sng" dirty="0"/>
              <a:t>and often also nonmetallic </a:t>
            </a:r>
            <a:r>
              <a:rPr lang="en-US" sz="2000" i="1" u="sng" dirty="0" smtClean="0"/>
              <a:t>elements</a:t>
            </a:r>
            <a:r>
              <a:rPr lang="tr-TR" sz="2000" dirty="0" smtClean="0"/>
              <a:t> </a:t>
            </a:r>
            <a:r>
              <a:rPr lang="en-US" sz="2000" dirty="0" smtClean="0"/>
              <a:t>(e.g</a:t>
            </a:r>
            <a:r>
              <a:rPr lang="en-US" sz="2000" dirty="0"/>
              <a:t>., carbon, nitrogen, and oxygen) </a:t>
            </a:r>
            <a:r>
              <a:rPr lang="en-US" sz="2000" i="1" u="sng" dirty="0"/>
              <a:t>in relatively small amounts</a:t>
            </a:r>
            <a:r>
              <a:rPr lang="en-US" sz="2000" i="1" u="sng" dirty="0" smtClean="0"/>
              <a:t>.</a:t>
            </a:r>
            <a:endParaRPr lang="tr-TR" sz="2000" i="1" u="sng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0" y="2209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 Atoms in metals and</a:t>
            </a:r>
            <a:r>
              <a:rPr lang="tr-TR" sz="2000" b="1" i="1" dirty="0"/>
              <a:t> </a:t>
            </a:r>
            <a:r>
              <a:rPr lang="en-US" sz="2000" b="1" i="1" dirty="0"/>
              <a:t>their alloys are arranged in a very orderly manner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19778"/>
          <a:stretch>
            <a:fillRect/>
          </a:stretch>
        </p:blipFill>
        <p:spPr bwMode="auto">
          <a:xfrm>
            <a:off x="3653016" y="2590800"/>
            <a:ext cx="5178856" cy="3733800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16" name="Rectangle 4"/>
          <p:cNvSpPr/>
          <p:nvPr/>
        </p:nvSpPr>
        <p:spPr>
          <a:xfrm>
            <a:off x="234314" y="2699762"/>
            <a:ext cx="3270885" cy="26776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400" b="1" dirty="0" smtClean="0">
                <a:solidFill>
                  <a:srgbClr val="00B050"/>
                </a:solidFill>
              </a:rPr>
              <a:t>Dense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b="1" dirty="0" smtClean="0">
                <a:solidFill>
                  <a:srgbClr val="00B050"/>
                </a:solidFill>
              </a:rPr>
              <a:t>Strong</a:t>
            </a:r>
            <a:endParaRPr lang="tr-TR" sz="24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400" b="1" dirty="0">
                <a:solidFill>
                  <a:srgbClr val="00B050"/>
                </a:solidFill>
              </a:rPr>
              <a:t>D</a:t>
            </a:r>
            <a:r>
              <a:rPr lang="en-US" sz="2400" b="1" dirty="0" err="1">
                <a:solidFill>
                  <a:srgbClr val="00B050"/>
                </a:solidFill>
              </a:rPr>
              <a:t>uctile</a:t>
            </a:r>
            <a:endParaRPr lang="en-US" sz="24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b="1" dirty="0">
                <a:solidFill>
                  <a:srgbClr val="00B050"/>
                </a:solidFill>
              </a:rPr>
              <a:t>High thermal</a:t>
            </a:r>
            <a:r>
              <a:rPr lang="tr-TR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&amp;</a:t>
            </a:r>
            <a:r>
              <a:rPr lang="tr-TR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electrical conductivity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400" b="1" dirty="0">
                <a:solidFill>
                  <a:srgbClr val="00B050"/>
                </a:solidFill>
              </a:rPr>
              <a:t>O</a:t>
            </a:r>
            <a:r>
              <a:rPr lang="en-US" sz="2400" b="1" dirty="0" err="1">
                <a:solidFill>
                  <a:srgbClr val="00B050"/>
                </a:solidFill>
              </a:rPr>
              <a:t>paque</a:t>
            </a:r>
            <a:endParaRPr lang="tr-TR" sz="2400" b="1" dirty="0">
              <a:solidFill>
                <a:srgbClr val="00B050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tr-TR" sz="2400" b="1" dirty="0">
                <a:solidFill>
                  <a:srgbClr val="00B050"/>
                </a:solidFill>
              </a:rPr>
              <a:t>R</a:t>
            </a:r>
            <a:r>
              <a:rPr lang="en-US" sz="2400" b="1" dirty="0" err="1">
                <a:solidFill>
                  <a:srgbClr val="00B050"/>
                </a:solidFill>
              </a:rPr>
              <a:t>eflective</a:t>
            </a:r>
            <a:endParaRPr lang="en-US" sz="2400" dirty="0"/>
          </a:p>
        </p:txBody>
      </p:sp>
      <p:sp>
        <p:nvSpPr>
          <p:cNvPr id="14" name="Dikdörtgen 13"/>
          <p:cNvSpPr/>
          <p:nvPr/>
        </p:nvSpPr>
        <p:spPr>
          <a:xfrm>
            <a:off x="6174285" y="6324600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tr-TR" b="1" dirty="0">
                <a:solidFill>
                  <a:srgbClr val="00B050"/>
                </a:solidFill>
              </a:rPr>
              <a:t>Dense</a:t>
            </a:r>
          </a:p>
        </p:txBody>
      </p:sp>
    </p:spTree>
    <p:extLst>
      <p:ext uri="{BB962C8B-B14F-4D97-AF65-F5344CB8AC3E}">
        <p14:creationId xmlns:p14="http://schemas.microsoft.com/office/powerpoint/2010/main" val="10035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tr-TR" sz="2800" b="1" dirty="0" smtClean="0"/>
              <a:t>1. </a:t>
            </a:r>
            <a:r>
              <a:rPr lang="en-US" sz="2800" b="1" dirty="0" smtClean="0"/>
              <a:t>Metals</a:t>
            </a:r>
            <a:endParaRPr lang="en-US" sz="2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39216"/>
            <a:ext cx="4343400" cy="239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etin kutusu 7"/>
          <p:cNvSpPr txBox="1"/>
          <p:nvPr/>
        </p:nvSpPr>
        <p:spPr>
          <a:xfrm>
            <a:off x="1371600" y="358056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tr-TR" b="1" dirty="0" err="1" smtClean="0">
                <a:solidFill>
                  <a:srgbClr val="00B050"/>
                </a:solidFill>
              </a:rPr>
              <a:t>Strong</a:t>
            </a:r>
            <a:r>
              <a:rPr lang="tr-TR" b="1" dirty="0" smtClean="0">
                <a:solidFill>
                  <a:srgbClr val="00B050"/>
                </a:solidFill>
              </a:rPr>
              <a:t>/</a:t>
            </a:r>
            <a:r>
              <a:rPr lang="tr-TR" b="1" dirty="0" err="1" smtClean="0">
                <a:solidFill>
                  <a:srgbClr val="00B050"/>
                </a:solidFill>
              </a:rPr>
              <a:t>stiff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02080"/>
            <a:ext cx="3886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Metin kutusu 11"/>
          <p:cNvSpPr txBox="1"/>
          <p:nvPr/>
        </p:nvSpPr>
        <p:spPr>
          <a:xfrm>
            <a:off x="5715000" y="361188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tr-TR" b="1" dirty="0" err="1">
                <a:solidFill>
                  <a:srgbClr val="00B050"/>
                </a:solidFill>
              </a:rPr>
              <a:t>ductile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63870"/>
            <a:ext cx="38957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1215191" y="6488668"/>
            <a:ext cx="408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00B050"/>
                </a:solidFill>
              </a:rPr>
              <a:t>High thermal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&amp;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electrical conductivity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5227280" y="4648853"/>
            <a:ext cx="3459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smtClean="0"/>
              <a:t>S</a:t>
            </a:r>
            <a:r>
              <a:rPr lang="en-US" i="1" dirty="0" err="1" smtClean="0"/>
              <a:t>ome</a:t>
            </a:r>
            <a:r>
              <a:rPr lang="en-US" i="1" dirty="0" smtClean="0"/>
              <a:t> </a:t>
            </a:r>
            <a:r>
              <a:rPr lang="en-US" i="1" dirty="0"/>
              <a:t>of the metals (i.e., Fe, Co, and Ni) have desirable magnetic properties.</a:t>
            </a:r>
          </a:p>
        </p:txBody>
      </p:sp>
    </p:spTree>
    <p:extLst>
      <p:ext uri="{BB962C8B-B14F-4D97-AF65-F5344CB8AC3E}">
        <p14:creationId xmlns:p14="http://schemas.microsoft.com/office/powerpoint/2010/main" val="296659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33531" y="1219200"/>
            <a:ext cx="86868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buClr>
                <a:srgbClr val="00B050"/>
              </a:buClr>
              <a:buFont typeface="Wingdings" pitchFamily="2" charset="2"/>
              <a:buChar char="§"/>
            </a:pPr>
            <a:r>
              <a:rPr lang="en-US" sz="2400" dirty="0" smtClean="0"/>
              <a:t> An </a:t>
            </a:r>
            <a:r>
              <a:rPr lang="en-US" sz="2400" i="1" dirty="0" smtClean="0"/>
              <a:t>alloy</a:t>
            </a:r>
            <a:r>
              <a:rPr lang="en-US" sz="2400" dirty="0" smtClean="0"/>
              <a:t> is a mixture or solid solution composed of metals </a:t>
            </a:r>
            <a:endParaRPr lang="tr-TR" sz="2400" dirty="0" smtClean="0"/>
          </a:p>
          <a:p>
            <a:pPr algn="just">
              <a:spcBef>
                <a:spcPts val="600"/>
              </a:spcBef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400" dirty="0" smtClean="0"/>
              <a:t> </a:t>
            </a:r>
            <a:r>
              <a:rPr lang="en-US" sz="2400" dirty="0" smtClean="0"/>
              <a:t>designed to </a:t>
            </a:r>
            <a:r>
              <a:rPr lang="tr-TR" sz="2400" dirty="0" err="1" smtClean="0"/>
              <a:t>improve</a:t>
            </a:r>
            <a:r>
              <a:rPr lang="tr-TR" sz="2400" dirty="0" smtClean="0"/>
              <a:t> </a:t>
            </a:r>
            <a:r>
              <a:rPr lang="en-US" sz="2400" dirty="0" smtClean="0"/>
              <a:t>a desirable property </a:t>
            </a:r>
            <a:r>
              <a:rPr lang="tr-TR" sz="2400" dirty="0" smtClean="0"/>
              <a:t>(e.g. </a:t>
            </a:r>
            <a:r>
              <a:rPr lang="tr-TR" sz="2400" dirty="0" err="1" smtClean="0"/>
              <a:t>Steels</a:t>
            </a:r>
            <a:r>
              <a:rPr lang="tr-TR" sz="2400" dirty="0" smtClean="0"/>
              <a:t>, </a:t>
            </a:r>
            <a:r>
              <a:rPr lang="tr-TR" sz="2400" dirty="0" err="1" smtClean="0"/>
              <a:t>aluminum</a:t>
            </a:r>
            <a:r>
              <a:rPr lang="tr-TR" sz="2400" dirty="0" smtClean="0"/>
              <a:t>, </a:t>
            </a:r>
            <a:r>
              <a:rPr lang="tr-TR" sz="2400" dirty="0" err="1" smtClean="0"/>
              <a:t>magnesium</a:t>
            </a:r>
            <a:r>
              <a:rPr lang="tr-TR" sz="2400" dirty="0" smtClean="0"/>
              <a:t>, </a:t>
            </a:r>
            <a:r>
              <a:rPr lang="tr-TR" sz="2400" dirty="0" err="1" smtClean="0"/>
              <a:t>zinc</a:t>
            </a:r>
            <a:r>
              <a:rPr lang="tr-TR" sz="2400" dirty="0" smtClean="0"/>
              <a:t>, </a:t>
            </a:r>
            <a:r>
              <a:rPr lang="tr-TR" sz="2400" dirty="0" err="1" smtClean="0"/>
              <a:t>cast</a:t>
            </a:r>
            <a:r>
              <a:rPr lang="tr-TR" sz="2400" dirty="0" smtClean="0"/>
              <a:t> </a:t>
            </a:r>
            <a:r>
              <a:rPr lang="tr-TR" sz="2400" dirty="0" err="1" smtClean="0"/>
              <a:t>iron</a:t>
            </a:r>
            <a:r>
              <a:rPr lang="tr-TR" sz="2400" dirty="0" smtClean="0"/>
              <a:t>, </a:t>
            </a:r>
            <a:r>
              <a:rPr lang="tr-TR" sz="2400" dirty="0" err="1" smtClean="0"/>
              <a:t>titanium</a:t>
            </a:r>
            <a:r>
              <a:rPr lang="tr-TR" sz="2400" dirty="0" smtClean="0"/>
              <a:t>, </a:t>
            </a:r>
            <a:r>
              <a:rPr lang="tr-TR" sz="2400" dirty="0" err="1" smtClean="0"/>
              <a:t>copper</a:t>
            </a:r>
            <a:r>
              <a:rPr lang="tr-TR" sz="2400" dirty="0" smtClean="0"/>
              <a:t>, </a:t>
            </a:r>
            <a:r>
              <a:rPr lang="tr-TR" sz="2400" dirty="0" err="1" smtClean="0"/>
              <a:t>nickel</a:t>
            </a:r>
            <a:r>
              <a:rPr lang="tr-TR" sz="2400" dirty="0" smtClean="0"/>
              <a:t>, </a:t>
            </a:r>
            <a:r>
              <a:rPr lang="tr-TR" sz="2400" dirty="0" err="1" smtClean="0"/>
              <a:t>etc</a:t>
            </a:r>
            <a:r>
              <a:rPr lang="tr-TR" sz="2400" dirty="0" smtClean="0"/>
              <a:t>.)</a:t>
            </a:r>
            <a:endParaRPr lang="en-US" sz="2400" dirty="0" smtClean="0"/>
          </a:p>
        </p:txBody>
      </p:sp>
      <p:sp>
        <p:nvSpPr>
          <p:cNvPr id="5" name="Dikdörtgen 4"/>
          <p:cNvSpPr/>
          <p:nvPr/>
        </p:nvSpPr>
        <p:spPr>
          <a:xfrm>
            <a:off x="46304" y="457200"/>
            <a:ext cx="9097696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tr-TR" sz="2400" b="1" dirty="0" smtClean="0"/>
              <a:t>1. </a:t>
            </a:r>
            <a:r>
              <a:rPr lang="en-US" sz="2400" b="1" dirty="0" smtClean="0"/>
              <a:t>Metals</a:t>
            </a:r>
            <a:r>
              <a:rPr lang="tr-TR" sz="2400" b="1" dirty="0"/>
              <a:t> </a:t>
            </a:r>
            <a:r>
              <a:rPr lang="tr-TR" sz="2400" b="1" dirty="0" smtClean="0"/>
              <a:t>and Alloys</a:t>
            </a:r>
            <a:endParaRPr lang="en-US" sz="2400" b="1" dirty="0"/>
          </a:p>
        </p:txBody>
      </p:sp>
      <p:pic>
        <p:nvPicPr>
          <p:cNvPr id="7" name="Picture 10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048000"/>
            <a:ext cx="4909864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Dikdörtgen 7"/>
          <p:cNvSpPr/>
          <p:nvPr/>
        </p:nvSpPr>
        <p:spPr>
          <a:xfrm>
            <a:off x="335572" y="5181600"/>
            <a:ext cx="8366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dirty="0" smtClean="0"/>
              <a:t>The </a:t>
            </a:r>
            <a:r>
              <a:rPr lang="en-US" u="sng" dirty="0"/>
              <a:t>forward compression </a:t>
            </a:r>
            <a:r>
              <a:rPr lang="en-US" dirty="0"/>
              <a:t>section operates </a:t>
            </a:r>
            <a:r>
              <a:rPr lang="en-US" u="sng" dirty="0"/>
              <a:t>at low to medium temperatures</a:t>
            </a:r>
            <a:r>
              <a:rPr lang="en-US" dirty="0"/>
              <a:t>, and </a:t>
            </a:r>
            <a:r>
              <a:rPr lang="en-US" b="1" dirty="0"/>
              <a:t>titanium parts </a:t>
            </a:r>
            <a:r>
              <a:rPr lang="en-US" dirty="0"/>
              <a:t>are often used. </a:t>
            </a:r>
            <a:r>
              <a:rPr lang="en-US" u="sng" dirty="0"/>
              <a:t>The rear combustion section operates at high temperatures </a:t>
            </a:r>
            <a:r>
              <a:rPr lang="en-US" dirty="0"/>
              <a:t>and </a:t>
            </a:r>
            <a:r>
              <a:rPr lang="en-US" b="1" dirty="0"/>
              <a:t>nickel-based </a:t>
            </a:r>
            <a:r>
              <a:rPr lang="en-US" b="1" dirty="0" err="1"/>
              <a:t>superalloys</a:t>
            </a:r>
            <a:r>
              <a:rPr lang="en-US" b="1" dirty="0"/>
              <a:t> </a:t>
            </a:r>
            <a:r>
              <a:rPr lang="en-US" dirty="0"/>
              <a:t>are required. The </a:t>
            </a:r>
            <a:r>
              <a:rPr lang="en-US" u="sng" dirty="0"/>
              <a:t>outside shell </a:t>
            </a:r>
            <a:r>
              <a:rPr lang="en-US" dirty="0"/>
              <a:t>experiences </a:t>
            </a:r>
            <a:r>
              <a:rPr lang="en-US" u="sng" dirty="0"/>
              <a:t>low temperatures</a:t>
            </a:r>
            <a:r>
              <a:rPr lang="en-US" dirty="0"/>
              <a:t>, and </a:t>
            </a:r>
            <a:r>
              <a:rPr lang="en-US" b="1" dirty="0"/>
              <a:t>aluminum and composites </a:t>
            </a:r>
            <a:r>
              <a:rPr lang="en-US" dirty="0"/>
              <a:t>are satisfactory. (Courtesy of GE Aircraft Engines.)</a:t>
            </a:r>
          </a:p>
        </p:txBody>
      </p:sp>
      <p:sp>
        <p:nvSpPr>
          <p:cNvPr id="9" name="Dikdörtgen 8"/>
          <p:cNvSpPr/>
          <p:nvPr/>
        </p:nvSpPr>
        <p:spPr>
          <a:xfrm>
            <a:off x="5702344" y="3684508"/>
            <a:ext cx="2554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section </a:t>
            </a:r>
            <a:r>
              <a:rPr lang="tr-TR" dirty="0" smtClean="0"/>
              <a:t>of</a:t>
            </a:r>
            <a:r>
              <a:rPr lang="en-US" dirty="0" smtClean="0"/>
              <a:t> </a:t>
            </a:r>
            <a:r>
              <a:rPr lang="en-US" dirty="0"/>
              <a:t>a jet engine.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o"/>
          <p:cNvGraphicFramePr>
            <a:graphicFrameLocks noGrp="1"/>
          </p:cNvGraphicFramePr>
          <p:nvPr/>
        </p:nvGraphicFramePr>
        <p:xfrm>
          <a:off x="228600" y="1718734"/>
          <a:ext cx="8686800" cy="4517812"/>
        </p:xfrm>
        <a:graphic>
          <a:graphicData uri="http://schemas.openxmlformats.org/drawingml/2006/table">
            <a:tbl>
              <a:tblPr firstRow="1" bandRow="1"/>
              <a:tblGrid>
                <a:gridCol w="2590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17412"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Metals and Alloys</a:t>
                      </a:r>
                      <a:endParaRPr lang="en-US" sz="2400" b="1" noProof="0" dirty="0">
                        <a:solidFill>
                          <a:schemeClr val="accent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Examples of Applications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Properties</a:t>
                      </a:r>
                      <a:endParaRPr lang="en-US" sz="2400" b="1" noProof="0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smtClean="0"/>
                        <a:t>Copper</a:t>
                      </a:r>
                      <a:endParaRPr lang="en-US" sz="2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Electrical conductor wire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High electrical conductivity, good</a:t>
                      </a:r>
                      <a:r>
                        <a:rPr lang="en-US" sz="2400" baseline="0" noProof="0" dirty="0" smtClean="0"/>
                        <a:t> formability</a:t>
                      </a:r>
                      <a:endParaRPr lang="en-US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smtClean="0"/>
                        <a:t>Gray Cast Iron</a:t>
                      </a:r>
                      <a:endParaRPr lang="en-US" sz="2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Automobile engine blocks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err="1" smtClean="0"/>
                        <a:t>Castable</a:t>
                      </a:r>
                      <a:r>
                        <a:rPr lang="en-US" sz="2400" noProof="0" dirty="0" smtClean="0"/>
                        <a:t>, ma</a:t>
                      </a:r>
                      <a:r>
                        <a:rPr lang="tr-TR" sz="2400" noProof="0" dirty="0" smtClean="0"/>
                        <a:t>c</a:t>
                      </a:r>
                      <a:r>
                        <a:rPr lang="en-US" sz="2400" noProof="0" dirty="0" err="1" smtClean="0"/>
                        <a:t>hinable</a:t>
                      </a:r>
                      <a:r>
                        <a:rPr lang="en-US" sz="2400" noProof="0" dirty="0" smtClean="0"/>
                        <a:t>, vibration-damping</a:t>
                      </a:r>
                      <a:endParaRPr lang="en-US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8706"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Alloy Steels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Wrenches, automobile chassis</a:t>
                      </a:r>
                      <a:endParaRPr lang="en-US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noProof="0" dirty="0" smtClean="0"/>
                        <a:t>Significantly</a:t>
                      </a:r>
                      <a:r>
                        <a:rPr lang="en-US" sz="2400" baseline="0" noProof="0" dirty="0" smtClean="0"/>
                        <a:t> strengthened by heat treatment</a:t>
                      </a:r>
                      <a:endParaRPr lang="en-US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ikdörtgen 3"/>
          <p:cNvSpPr/>
          <p:nvPr/>
        </p:nvSpPr>
        <p:spPr>
          <a:xfrm>
            <a:off x="0" y="609600"/>
            <a:ext cx="914400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tr-TR" sz="2800" b="1" dirty="0" smtClean="0"/>
              <a:t>1. </a:t>
            </a:r>
            <a:r>
              <a:rPr lang="en-US" sz="2800" b="1" dirty="0" smtClean="0"/>
              <a:t>Metals</a:t>
            </a:r>
            <a:r>
              <a:rPr lang="tr-TR" sz="2800" b="1" dirty="0" smtClean="0"/>
              <a:t> and Alloys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183719"/>
            <a:ext cx="8763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tr-TR" sz="2000" dirty="0" smtClean="0"/>
              <a:t> </a:t>
            </a:r>
            <a:r>
              <a:rPr lang="en-US" sz="2000" dirty="0" smtClean="0"/>
              <a:t>Ceramics </a:t>
            </a:r>
            <a:r>
              <a:rPr lang="en-US" sz="2000" dirty="0"/>
              <a:t>are compounds between metallic and</a:t>
            </a:r>
            <a:r>
              <a:rPr lang="tr-TR" sz="2000" dirty="0"/>
              <a:t> </a:t>
            </a:r>
            <a:r>
              <a:rPr lang="en-US" sz="2000" dirty="0"/>
              <a:t>nonmetallic </a:t>
            </a:r>
            <a:r>
              <a:rPr lang="en-US" sz="2000" dirty="0" smtClean="0"/>
              <a:t>elements</a:t>
            </a:r>
            <a:r>
              <a:rPr lang="tr-TR" sz="2000" dirty="0" smtClean="0"/>
              <a:t>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tr-TR" sz="2000" dirty="0" smtClean="0"/>
              <a:t> T</a:t>
            </a:r>
            <a:r>
              <a:rPr lang="en-US" sz="2000" dirty="0" smtClean="0"/>
              <a:t>hey </a:t>
            </a:r>
            <a:r>
              <a:rPr lang="en-US" sz="2000" dirty="0"/>
              <a:t>are most</a:t>
            </a:r>
            <a:r>
              <a:rPr lang="tr-TR" sz="2000" dirty="0"/>
              <a:t> </a:t>
            </a:r>
            <a:r>
              <a:rPr lang="en-US" sz="2000" dirty="0"/>
              <a:t>frequently oxides, nitrides, </a:t>
            </a:r>
            <a:r>
              <a:rPr lang="en-US" sz="2000" dirty="0" smtClean="0"/>
              <a:t>carbides</a:t>
            </a:r>
            <a:r>
              <a:rPr lang="tr-TR" sz="2000" dirty="0" smtClean="0"/>
              <a:t> </a:t>
            </a:r>
            <a:r>
              <a:rPr lang="en-US" sz="2000" dirty="0" smtClean="0"/>
              <a:t>and </a:t>
            </a:r>
            <a:r>
              <a:rPr lang="tr-TR" sz="2000" dirty="0" err="1" smtClean="0"/>
              <a:t>borides</a:t>
            </a:r>
            <a:r>
              <a:rPr lang="en-US" sz="2000" dirty="0" smtClean="0"/>
              <a:t>. </a:t>
            </a:r>
            <a:endParaRPr lang="tr-TR" sz="2000" dirty="0"/>
          </a:p>
          <a:p>
            <a:pPr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tr-TR" sz="2000" u="sng" dirty="0" smtClean="0"/>
              <a:t> </a:t>
            </a:r>
            <a:r>
              <a:rPr lang="en-US" sz="2000" u="sng" dirty="0" smtClean="0"/>
              <a:t>For </a:t>
            </a:r>
            <a:r>
              <a:rPr lang="en-US" sz="2000" u="sng" dirty="0"/>
              <a:t>example, </a:t>
            </a:r>
            <a:r>
              <a:rPr lang="tr-TR" sz="2000" b="1" dirty="0" err="1" smtClean="0">
                <a:solidFill>
                  <a:srgbClr val="FF0000"/>
                </a:solidFill>
              </a:rPr>
              <a:t>aluminum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tr-TR" sz="2000" b="1" dirty="0">
                <a:solidFill>
                  <a:srgbClr val="FF0000"/>
                </a:solidFill>
              </a:rPr>
              <a:t>oxide</a:t>
            </a:r>
            <a:r>
              <a:rPr lang="tr-TR" sz="2000" b="1" dirty="0"/>
              <a:t> </a:t>
            </a:r>
            <a:r>
              <a:rPr lang="tr-TR" sz="2000" dirty="0"/>
              <a:t>(or alumina, Al</a:t>
            </a:r>
            <a:r>
              <a:rPr lang="tr-TR" sz="2000" baseline="-25000" dirty="0"/>
              <a:t>2</a:t>
            </a:r>
            <a:r>
              <a:rPr lang="tr-TR" sz="2000" dirty="0"/>
              <a:t>O</a:t>
            </a:r>
            <a:r>
              <a:rPr lang="tr-TR" sz="2000" baseline="-25000" dirty="0"/>
              <a:t>3</a:t>
            </a:r>
            <a:r>
              <a:rPr lang="tr-TR" sz="2000" dirty="0"/>
              <a:t>), </a:t>
            </a:r>
            <a:r>
              <a:rPr lang="tr-TR" sz="2000" b="1" dirty="0">
                <a:solidFill>
                  <a:srgbClr val="FF0000"/>
                </a:solidFill>
              </a:rPr>
              <a:t>silicon dioxide </a:t>
            </a:r>
            <a:r>
              <a:rPr lang="tr-TR" sz="2000" dirty="0"/>
              <a:t>(or silica, SiO</a:t>
            </a:r>
            <a:r>
              <a:rPr lang="tr-TR" sz="2000" baseline="-25000" dirty="0"/>
              <a:t>2</a:t>
            </a:r>
            <a:r>
              <a:rPr lang="tr-TR" sz="2000" dirty="0"/>
              <a:t>), </a:t>
            </a:r>
            <a:r>
              <a:rPr lang="tr-TR" sz="2000" b="1" dirty="0">
                <a:solidFill>
                  <a:srgbClr val="FF0000"/>
                </a:solidFill>
              </a:rPr>
              <a:t>silicon carbide </a:t>
            </a:r>
            <a:r>
              <a:rPr lang="tr-TR" sz="2000" dirty="0"/>
              <a:t>(SiC), </a:t>
            </a:r>
            <a:r>
              <a:rPr lang="tr-TR" sz="2000" b="1" dirty="0">
                <a:solidFill>
                  <a:srgbClr val="FF0000"/>
                </a:solidFill>
              </a:rPr>
              <a:t>silicon nitride</a:t>
            </a:r>
            <a:r>
              <a:rPr lang="tr-TR" sz="2000" dirty="0"/>
              <a:t> (Si</a:t>
            </a:r>
            <a:r>
              <a:rPr lang="tr-TR" sz="2000" baseline="-25000" dirty="0"/>
              <a:t>3</a:t>
            </a:r>
            <a:r>
              <a:rPr lang="tr-TR" sz="2000" dirty="0"/>
              <a:t>N</a:t>
            </a:r>
            <a:r>
              <a:rPr lang="tr-TR" sz="2000" baseline="-25000" dirty="0"/>
              <a:t>4</a:t>
            </a:r>
            <a:r>
              <a:rPr lang="tr-TR" sz="2000" dirty="0"/>
              <a:t>), and, in addition,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/>
              <a:t>traditional</a:t>
            </a:r>
            <a:r>
              <a:rPr lang="tr-TR" sz="2000" dirty="0"/>
              <a:t> </a:t>
            </a:r>
            <a:r>
              <a:rPr lang="tr-TR" sz="2000" dirty="0" err="1" smtClean="0"/>
              <a:t>ceramics</a:t>
            </a:r>
            <a:r>
              <a:rPr lang="tr-TR" sz="2000" dirty="0" smtClean="0"/>
              <a:t>—</a:t>
            </a:r>
            <a:r>
              <a:rPr lang="tr-TR" sz="2000" b="1" dirty="0" err="1" smtClean="0">
                <a:solidFill>
                  <a:srgbClr val="0033FF"/>
                </a:solidFill>
              </a:rPr>
              <a:t>clay</a:t>
            </a:r>
            <a:r>
              <a:rPr lang="tr-TR" sz="2000" b="1" dirty="0" smtClean="0">
                <a:solidFill>
                  <a:srgbClr val="0033FF"/>
                </a:solidFill>
              </a:rPr>
              <a:t> </a:t>
            </a:r>
            <a:r>
              <a:rPr lang="tr-TR" sz="2000" b="1" dirty="0">
                <a:solidFill>
                  <a:srgbClr val="0033FF"/>
                </a:solidFill>
              </a:rPr>
              <a:t>minerals </a:t>
            </a:r>
            <a:r>
              <a:rPr lang="tr-TR" sz="2000" dirty="0"/>
              <a:t>(i.e., porcelain), as well as </a:t>
            </a:r>
            <a:r>
              <a:rPr lang="tr-TR" sz="2000" b="1" dirty="0">
                <a:solidFill>
                  <a:srgbClr val="0033FF"/>
                </a:solidFill>
              </a:rPr>
              <a:t>cement</a:t>
            </a:r>
            <a:r>
              <a:rPr lang="tr-TR" sz="2000" dirty="0"/>
              <a:t>, and  </a:t>
            </a:r>
            <a:r>
              <a:rPr lang="tr-TR" sz="2000" b="1" dirty="0">
                <a:solidFill>
                  <a:srgbClr val="0033FF"/>
                </a:solidFill>
              </a:rPr>
              <a:t>glass</a:t>
            </a:r>
            <a:r>
              <a:rPr lang="tr-TR" sz="2000" dirty="0"/>
              <a:t>. </a:t>
            </a: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3406698"/>
            <a:ext cx="3455988" cy="2690889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5886450" y="6097588"/>
            <a:ext cx="2628900" cy="5238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tr-TR" sz="1400" b="1" dirty="0">
                <a:solidFill>
                  <a:srgbClr val="00B050"/>
                </a:solidFill>
              </a:rPr>
              <a:t>ionic bonding (refractory) </a:t>
            </a:r>
          </a:p>
          <a:p>
            <a:pPr>
              <a:defRPr/>
            </a:pPr>
            <a:r>
              <a:rPr lang="tr-TR" sz="1400" b="1" dirty="0">
                <a:solidFill>
                  <a:srgbClr val="00B050"/>
                </a:solidFill>
              </a:rPr>
              <a:t>Non-conducting (insulators)</a:t>
            </a:r>
          </a:p>
        </p:txBody>
      </p:sp>
      <p:sp>
        <p:nvSpPr>
          <p:cNvPr id="7" name="6 Metin kutusu"/>
          <p:cNvSpPr txBox="1"/>
          <p:nvPr/>
        </p:nvSpPr>
        <p:spPr>
          <a:xfrm>
            <a:off x="0" y="457200"/>
            <a:ext cx="914400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tr-TR" sz="2800" b="1" dirty="0" smtClean="0"/>
              <a:t>2. </a:t>
            </a:r>
            <a:r>
              <a:rPr lang="tr-TR" sz="2800" b="1" dirty="0" err="1" smtClean="0"/>
              <a:t>Ceramics</a:t>
            </a:r>
            <a:endParaRPr lang="tr-TR" sz="2800" dirty="0" smtClean="0"/>
          </a:p>
        </p:txBody>
      </p:sp>
      <p:sp>
        <p:nvSpPr>
          <p:cNvPr id="3" name="Dikdörtgen 2"/>
          <p:cNvSpPr/>
          <p:nvPr/>
        </p:nvSpPr>
        <p:spPr>
          <a:xfrm>
            <a:off x="381000" y="3447118"/>
            <a:ext cx="5105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b="1" dirty="0"/>
              <a:t>  Hard but </a:t>
            </a:r>
            <a:r>
              <a:rPr lang="tr-TR" sz="2000" b="1" dirty="0" err="1" smtClean="0"/>
              <a:t>brittle</a:t>
            </a:r>
            <a:r>
              <a:rPr lang="tr-TR" sz="2000" b="1" dirty="0" smtClean="0"/>
              <a:t> (</a:t>
            </a:r>
            <a:r>
              <a:rPr lang="tr-TR" sz="2000" b="1" dirty="0" err="1" smtClean="0"/>
              <a:t>lack</a:t>
            </a:r>
            <a:r>
              <a:rPr lang="tr-TR" sz="2000" b="1" dirty="0" smtClean="0"/>
              <a:t> of </a:t>
            </a:r>
            <a:r>
              <a:rPr lang="tr-TR" sz="2000" b="1" dirty="0" err="1" smtClean="0"/>
              <a:t>ductility</a:t>
            </a:r>
            <a:r>
              <a:rPr lang="tr-TR" sz="2000" b="1" dirty="0" smtClean="0"/>
              <a:t>)</a:t>
            </a:r>
            <a:endParaRPr lang="tr-TR" sz="2000" b="1" dirty="0"/>
          </a:p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b="1" dirty="0" smtClean="0"/>
              <a:t> </a:t>
            </a:r>
            <a:r>
              <a:rPr lang="tr-TR" sz="2000" b="1" dirty="0" err="1" smtClean="0"/>
              <a:t>Low</a:t>
            </a:r>
            <a:r>
              <a:rPr lang="tr-TR" sz="2000" b="1" dirty="0" smtClean="0"/>
              <a:t> </a:t>
            </a:r>
            <a:r>
              <a:rPr lang="tr-TR" sz="2000" b="1" dirty="0" err="1"/>
              <a:t>electrical</a:t>
            </a:r>
            <a:r>
              <a:rPr lang="tr-TR" sz="2000" b="1" dirty="0"/>
              <a:t> </a:t>
            </a:r>
            <a:r>
              <a:rPr lang="tr-TR" sz="2000" b="1" dirty="0" err="1"/>
              <a:t>and</a:t>
            </a:r>
            <a:r>
              <a:rPr lang="tr-TR" sz="2000" b="1" dirty="0"/>
              <a:t> </a:t>
            </a:r>
            <a:r>
              <a:rPr lang="tr-TR" sz="2000" b="1" dirty="0" err="1"/>
              <a:t>thermal</a:t>
            </a:r>
            <a:r>
              <a:rPr lang="tr-TR" sz="2000" b="1" dirty="0"/>
              <a:t> </a:t>
            </a:r>
            <a:r>
              <a:rPr lang="tr-TR" sz="2000" b="1" dirty="0" err="1"/>
              <a:t>conductivity</a:t>
            </a:r>
            <a:endParaRPr lang="tr-TR" sz="2000" b="1" dirty="0"/>
          </a:p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b="1" dirty="0" smtClean="0"/>
              <a:t> Excellent </a:t>
            </a:r>
            <a:r>
              <a:rPr lang="tr-TR" sz="2000" b="1" dirty="0"/>
              <a:t>resistance to high temperatures</a:t>
            </a:r>
          </a:p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b="1" dirty="0"/>
              <a:t> </a:t>
            </a:r>
            <a:r>
              <a:rPr lang="tr-TR" sz="2000" b="1" dirty="0" err="1"/>
              <a:t>Have</a:t>
            </a:r>
            <a:r>
              <a:rPr lang="tr-TR" sz="2000" b="1" dirty="0"/>
              <a:t> a </a:t>
            </a:r>
            <a:r>
              <a:rPr lang="tr-TR" sz="2000" b="1" dirty="0" err="1"/>
              <a:t>number</a:t>
            </a:r>
            <a:r>
              <a:rPr lang="tr-TR" sz="2000" b="1" dirty="0"/>
              <a:t> of </a:t>
            </a:r>
            <a:r>
              <a:rPr lang="tr-TR" sz="2000" b="1" dirty="0" err="1"/>
              <a:t>unusual</a:t>
            </a:r>
            <a:r>
              <a:rPr lang="tr-TR" sz="2000" b="1" dirty="0"/>
              <a:t> </a:t>
            </a:r>
            <a:r>
              <a:rPr lang="tr-TR" sz="2000" b="1" dirty="0" err="1"/>
              <a:t>optical</a:t>
            </a:r>
            <a:r>
              <a:rPr lang="tr-TR" sz="2000" b="1" dirty="0"/>
              <a:t> </a:t>
            </a:r>
            <a:r>
              <a:rPr lang="tr-TR" sz="2000" b="1" dirty="0" err="1"/>
              <a:t>and</a:t>
            </a:r>
            <a:r>
              <a:rPr lang="tr-TR" sz="2000" b="1" dirty="0"/>
              <a:t> </a:t>
            </a:r>
            <a:r>
              <a:rPr lang="tr-TR" sz="2000" b="1" dirty="0" err="1"/>
              <a:t>electrical</a:t>
            </a:r>
            <a:r>
              <a:rPr lang="tr-TR" sz="2000" b="1" dirty="0"/>
              <a:t> </a:t>
            </a:r>
            <a:r>
              <a:rPr lang="tr-TR" sz="2000" b="1" dirty="0" err="1"/>
              <a:t>properties</a:t>
            </a:r>
            <a:r>
              <a:rPr lang="tr-TR" sz="2000" b="1" dirty="0"/>
              <a:t> </a:t>
            </a:r>
          </a:p>
          <a:p>
            <a:pPr algn="just">
              <a:lnSpc>
                <a:spcPct val="150000"/>
              </a:lnSpc>
              <a:buClr>
                <a:srgbClr val="00B050"/>
              </a:buClr>
              <a:buFont typeface="Wingdings" pitchFamily="2" charset="2"/>
              <a:buChar char="§"/>
            </a:pPr>
            <a:r>
              <a:rPr lang="tr-TR" sz="2000" b="1" dirty="0" smtClean="0"/>
              <a:t> T</a:t>
            </a:r>
            <a:r>
              <a:rPr lang="en-US" sz="2000" b="1" dirty="0" err="1" smtClean="0"/>
              <a:t>ransparent</a:t>
            </a:r>
            <a:r>
              <a:rPr lang="en-US" sz="2000" b="1" dirty="0"/>
              <a:t>, translucent, </a:t>
            </a:r>
            <a:r>
              <a:rPr lang="en-US" sz="2000" b="1" dirty="0" smtClean="0"/>
              <a:t>or</a:t>
            </a:r>
            <a:r>
              <a:rPr lang="tr-TR" sz="2000" b="1" dirty="0" smtClean="0"/>
              <a:t> </a:t>
            </a:r>
            <a:r>
              <a:rPr lang="en-US" sz="2000" b="1" dirty="0" smtClean="0"/>
              <a:t>opaque</a:t>
            </a:r>
            <a:endParaRPr lang="en-US" sz="2000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2050</Words>
  <Application>Microsoft Office PowerPoint</Application>
  <PresentationFormat>On-screen Show (4:3)</PresentationFormat>
  <Paragraphs>274</Paragraphs>
  <Slides>32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Ofis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Hip Implant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materials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ipek</dc:creator>
  <cp:lastModifiedBy>CVD</cp:lastModifiedBy>
  <cp:revision>324</cp:revision>
  <dcterms:created xsi:type="dcterms:W3CDTF">2011-06-20T06:35:30Z</dcterms:created>
  <dcterms:modified xsi:type="dcterms:W3CDTF">2018-02-10T12:07:24Z</dcterms:modified>
</cp:coreProperties>
</file>